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7" r:id="rId1"/>
  </p:sldMasterIdLst>
  <p:notesMasterIdLst>
    <p:notesMasterId r:id="rId44"/>
  </p:notesMasterIdLst>
  <p:handoutMasterIdLst>
    <p:handoutMasterId r:id="rId45"/>
  </p:handoutMasterIdLst>
  <p:sldIdLst>
    <p:sldId id="571" r:id="rId2"/>
    <p:sldId id="511" r:id="rId3"/>
    <p:sldId id="522" r:id="rId4"/>
    <p:sldId id="603" r:id="rId5"/>
    <p:sldId id="592" r:id="rId6"/>
    <p:sldId id="574" r:id="rId7"/>
    <p:sldId id="593" r:id="rId8"/>
    <p:sldId id="604" r:id="rId9"/>
    <p:sldId id="545" r:id="rId10"/>
    <p:sldId id="590" r:id="rId11"/>
    <p:sldId id="543" r:id="rId12"/>
    <p:sldId id="594" r:id="rId13"/>
    <p:sldId id="575" r:id="rId14"/>
    <p:sldId id="578" r:id="rId15"/>
    <p:sldId id="605" r:id="rId16"/>
    <p:sldId id="579" r:id="rId17"/>
    <p:sldId id="606" r:id="rId18"/>
    <p:sldId id="596" r:id="rId19"/>
    <p:sldId id="597" r:id="rId20"/>
    <p:sldId id="580" r:id="rId21"/>
    <p:sldId id="581" r:id="rId22"/>
    <p:sldId id="598" r:id="rId23"/>
    <p:sldId id="599" r:id="rId24"/>
    <p:sldId id="582" r:id="rId25"/>
    <p:sldId id="607" r:id="rId26"/>
    <p:sldId id="608" r:id="rId27"/>
    <p:sldId id="609" r:id="rId28"/>
    <p:sldId id="601" r:id="rId29"/>
    <p:sldId id="583" r:id="rId30"/>
    <p:sldId id="576" r:id="rId31"/>
    <p:sldId id="584" r:id="rId32"/>
    <p:sldId id="585" r:id="rId33"/>
    <p:sldId id="610" r:id="rId34"/>
    <p:sldId id="577" r:id="rId35"/>
    <p:sldId id="586" r:id="rId36"/>
    <p:sldId id="600" r:id="rId37"/>
    <p:sldId id="587" r:id="rId38"/>
    <p:sldId id="611" r:id="rId39"/>
    <p:sldId id="588" r:id="rId40"/>
    <p:sldId id="612" r:id="rId41"/>
    <p:sldId id="589" r:id="rId42"/>
    <p:sldId id="591" r:id="rId43"/>
  </p:sldIdLst>
  <p:sldSz cx="9145588" cy="5145088"/>
  <p:notesSz cx="6858000" cy="9144000"/>
  <p:embeddedFontLst>
    <p:embeddedFont>
      <p:font typeface="Palatino Linotype" pitchFamily="18" charset="0"/>
      <p:regular r:id="rId46"/>
      <p:bold r:id="rId47"/>
      <p:italic r:id="rId48"/>
      <p:boldItalic r:id="rId49"/>
    </p:embeddedFont>
    <p:embeddedFont>
      <p:font typeface="黑体" pitchFamily="49" charset="-122"/>
      <p:regular r:id="rId50"/>
    </p:embeddedFont>
    <p:embeddedFont>
      <p:font typeface="Impact" pitchFamily="34" charset="0"/>
      <p:regular r:id="rId51"/>
    </p:embeddedFont>
    <p:embeddedFont>
      <p:font typeface="Calibri" pitchFamily="34" charset="0"/>
      <p:regular r:id="rId52"/>
      <p:bold r:id="rId53"/>
      <p:italic r:id="rId54"/>
      <p:boldItalic r:id="rId55"/>
    </p:embeddedFont>
    <p:embeddedFont>
      <p:font typeface="微软雅黑" pitchFamily="34" charset="-122"/>
      <p:regular r:id="rId56"/>
      <p:bold r:id="rId57"/>
    </p:embeddedFont>
    <p:embeddedFont>
      <p:font typeface="幼圆" charset="-122"/>
      <p:regular r:id="rId58"/>
    </p:embeddedFont>
    <p:embeddedFont>
      <p:font typeface="Century Gothic" charset="0"/>
      <p:regular r:id="rId59"/>
      <p:bold r:id="rId60"/>
      <p:italic r:id="rId61"/>
      <p:boldItalic r:id="rId62"/>
    </p:embeddedFont>
  </p:embeddedFontLst>
  <p:custDataLst>
    <p:tags r:id="rId63"/>
  </p:custDataLst>
  <p:defaultTextStyle>
    <a:defPPr>
      <a:defRPr lang="en-US"/>
    </a:defPPr>
    <a:lvl1pPr algn="ctr" rtl="0" fontAlgn="base">
      <a:spcBef>
        <a:spcPct val="0"/>
      </a:spcBef>
      <a:spcAft>
        <a:spcPct val="0"/>
      </a:spcAft>
      <a:defRPr b="1" kern="1200">
        <a:solidFill>
          <a:schemeClr val="tx1"/>
        </a:solidFill>
        <a:latin typeface="Arial" pitchFamily="34" charset="0"/>
        <a:ea typeface="黑体" pitchFamily="49" charset="-122"/>
        <a:cs typeface="+mn-cs"/>
      </a:defRPr>
    </a:lvl1pPr>
    <a:lvl2pPr marL="457200" algn="ctr" rtl="0" fontAlgn="base">
      <a:spcBef>
        <a:spcPct val="0"/>
      </a:spcBef>
      <a:spcAft>
        <a:spcPct val="0"/>
      </a:spcAft>
      <a:defRPr b="1" kern="1200">
        <a:solidFill>
          <a:schemeClr val="tx1"/>
        </a:solidFill>
        <a:latin typeface="Arial" pitchFamily="34" charset="0"/>
        <a:ea typeface="黑体" pitchFamily="49" charset="-122"/>
        <a:cs typeface="+mn-cs"/>
      </a:defRPr>
    </a:lvl2pPr>
    <a:lvl3pPr marL="914400" algn="ctr" rtl="0" fontAlgn="base">
      <a:spcBef>
        <a:spcPct val="0"/>
      </a:spcBef>
      <a:spcAft>
        <a:spcPct val="0"/>
      </a:spcAft>
      <a:defRPr b="1" kern="1200">
        <a:solidFill>
          <a:schemeClr val="tx1"/>
        </a:solidFill>
        <a:latin typeface="Arial" pitchFamily="34" charset="0"/>
        <a:ea typeface="黑体" pitchFamily="49" charset="-122"/>
        <a:cs typeface="+mn-cs"/>
      </a:defRPr>
    </a:lvl3pPr>
    <a:lvl4pPr marL="1371600" algn="ctr" rtl="0" fontAlgn="base">
      <a:spcBef>
        <a:spcPct val="0"/>
      </a:spcBef>
      <a:spcAft>
        <a:spcPct val="0"/>
      </a:spcAft>
      <a:defRPr b="1" kern="1200">
        <a:solidFill>
          <a:schemeClr val="tx1"/>
        </a:solidFill>
        <a:latin typeface="Arial" pitchFamily="34" charset="0"/>
        <a:ea typeface="黑体" pitchFamily="49" charset="-122"/>
        <a:cs typeface="+mn-cs"/>
      </a:defRPr>
    </a:lvl4pPr>
    <a:lvl5pPr marL="1828800" algn="ctr" rtl="0" fontAlgn="base">
      <a:spcBef>
        <a:spcPct val="0"/>
      </a:spcBef>
      <a:spcAft>
        <a:spcPct val="0"/>
      </a:spcAft>
      <a:defRPr b="1" kern="1200">
        <a:solidFill>
          <a:schemeClr val="tx1"/>
        </a:solidFill>
        <a:latin typeface="Arial" pitchFamily="34" charset="0"/>
        <a:ea typeface="黑体" pitchFamily="49" charset="-122"/>
        <a:cs typeface="+mn-cs"/>
      </a:defRPr>
    </a:lvl5pPr>
    <a:lvl6pPr marL="2286000" algn="l" defTabSz="914400" rtl="0" eaLnBrk="1" latinLnBrk="0" hangingPunct="1">
      <a:defRPr b="1" kern="1200">
        <a:solidFill>
          <a:schemeClr val="tx1"/>
        </a:solidFill>
        <a:latin typeface="Arial" pitchFamily="34" charset="0"/>
        <a:ea typeface="黑体" pitchFamily="49" charset="-122"/>
        <a:cs typeface="+mn-cs"/>
      </a:defRPr>
    </a:lvl6pPr>
    <a:lvl7pPr marL="2743200" algn="l" defTabSz="914400" rtl="0" eaLnBrk="1" latinLnBrk="0" hangingPunct="1">
      <a:defRPr b="1" kern="1200">
        <a:solidFill>
          <a:schemeClr val="tx1"/>
        </a:solidFill>
        <a:latin typeface="Arial" pitchFamily="34" charset="0"/>
        <a:ea typeface="黑体" pitchFamily="49" charset="-122"/>
        <a:cs typeface="+mn-cs"/>
      </a:defRPr>
    </a:lvl7pPr>
    <a:lvl8pPr marL="3200400" algn="l" defTabSz="914400" rtl="0" eaLnBrk="1" latinLnBrk="0" hangingPunct="1">
      <a:defRPr b="1" kern="1200">
        <a:solidFill>
          <a:schemeClr val="tx1"/>
        </a:solidFill>
        <a:latin typeface="Arial" pitchFamily="34" charset="0"/>
        <a:ea typeface="黑体" pitchFamily="49" charset="-122"/>
        <a:cs typeface="+mn-cs"/>
      </a:defRPr>
    </a:lvl8pPr>
    <a:lvl9pPr marL="3657600" algn="l" defTabSz="914400" rtl="0" eaLnBrk="1" latinLnBrk="0" hangingPunct="1">
      <a:defRPr b="1" kern="1200">
        <a:solidFill>
          <a:schemeClr val="tx1"/>
        </a:solidFill>
        <a:latin typeface="Arial" pitchFamily="34" charset="0"/>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D2EED3"/>
    <a:srgbClr val="FFFFFF"/>
    <a:srgbClr val="0282D0"/>
    <a:srgbClr val="009BD2"/>
    <a:srgbClr val="0067B4"/>
    <a:srgbClr val="004D86"/>
    <a:srgbClr val="FF9900"/>
    <a:srgbClr val="0547A7"/>
    <a:srgbClr val="202A36"/>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92" autoAdjust="0"/>
    <p:restoredTop sz="88837" autoAdjust="0"/>
  </p:normalViewPr>
  <p:slideViewPr>
    <p:cSldViewPr>
      <p:cViewPr varScale="1">
        <p:scale>
          <a:sx n="58" d="100"/>
          <a:sy n="58" d="100"/>
        </p:scale>
        <p:origin x="-106" y="-77"/>
      </p:cViewPr>
      <p:guideLst>
        <p:guide orient="horz" pos="1621"/>
        <p:guide pos="2881"/>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0" d="100"/>
          <a:sy n="80" d="100"/>
        </p:scale>
        <p:origin x="-210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pPr/>
              <a:t>2016/8/22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pPr/>
              <a:t>‹#›</a:t>
            </a:fld>
            <a:endParaRPr lang="zh-CN" altLang="en-US"/>
          </a:p>
        </p:txBody>
      </p:sp>
    </p:spTree>
    <p:extLst>
      <p:ext uri="{BB962C8B-B14F-4D97-AF65-F5344CB8AC3E}">
        <p14:creationId xmlns="" xmlns:p14="http://schemas.microsoft.com/office/powerpoint/2010/main" val="398443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ea typeface="宋体"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宋体"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ea typeface="宋体"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a typeface="宋体" pitchFamily="2" charset="-122"/>
              </a:defRPr>
            </a:lvl1pPr>
          </a:lstStyle>
          <a:p>
            <a:fld id="{20DEAE63-D6C4-437F-B8DA-DA689F991AA7}" type="slidenum">
              <a:rPr lang="zh-CN" altLang="en-US"/>
              <a:pPr/>
              <a:t>‹#›</a:t>
            </a:fld>
            <a:endParaRPr lang="en-US" altLang="zh-CN"/>
          </a:p>
        </p:txBody>
      </p:sp>
    </p:spTree>
    <p:extLst>
      <p:ext uri="{BB962C8B-B14F-4D97-AF65-F5344CB8AC3E}">
        <p14:creationId xmlns="" xmlns:p14="http://schemas.microsoft.com/office/powerpoint/2010/main" val="363194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itchFamily="34" charset="0"/>
                <a:ea typeface="+mn-ea"/>
                <a:cs typeface="+mn-cs"/>
              </a:rPr>
              <a:t>为了打造一支作风优良、执行力强的高素质管理队伍，以问题为导向，学校制定了</a:t>
            </a:r>
            <a:r>
              <a:rPr lang="en-US" altLang="zh-CN" sz="1200" kern="1200" dirty="0" smtClean="0">
                <a:solidFill>
                  <a:schemeClr val="tx1"/>
                </a:solidFill>
                <a:latin typeface="Arial" pitchFamily="34" charset="0"/>
                <a:ea typeface="+mn-ea"/>
                <a:cs typeface="+mn-cs"/>
              </a:rPr>
              <a:t>2016</a:t>
            </a:r>
            <a:r>
              <a:rPr lang="zh-CN" altLang="zh-CN" sz="1200" kern="1200" dirty="0" smtClean="0">
                <a:solidFill>
                  <a:schemeClr val="tx1"/>
                </a:solidFill>
                <a:latin typeface="Arial" pitchFamily="34" charset="0"/>
                <a:ea typeface="+mn-ea"/>
                <a:cs typeface="+mn-cs"/>
              </a:rPr>
              <a:t>年管理干部培训计划。针对目前管理队伍中存在的“批不得，容不得别人挑刺，只愿意听表扬”等现象，建议由我从“发扬批评与自我批评优良作风”这一方面讲一讲，抛砖引玉，以便在干部队伍中形成批评与自我批评的良好风气。</a:t>
            </a: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毛泽东同志曾形象地说：“房子是应该经常打扫的，不打扫就会积满了灰尘</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脸是应该经常洗的，不洗也就会灰尘满面。我们同志的思想，我们党的工作，也会沾染灰尘的，也应该打扫和洗涤。 ‘流水不腐，户枢不蠹’，是说他们在不停的运动中抵抗了维生物的侵蚀。对于我们，经常地检讨工作，在检讨中推广民主作风，不惧怕批评和自我批评，实行‘知无不言，言无不尽’，‘言者无罪，闻者足戒’，‘有则改之，无则加勉’这些中国人民的有益格言，正是抵抗各种政治灰尘和政治维生物侵蚀我们同志的思想和我们党的肌体的唯一有效的方法。”</a:t>
            </a: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10</a:t>
            </a:fld>
            <a:endParaRPr lang="en-US" altLang="zh-CN"/>
          </a:p>
        </p:txBody>
      </p:sp>
    </p:spTree>
    <p:extLst>
      <p:ext uri="{BB962C8B-B14F-4D97-AF65-F5344CB8AC3E}">
        <p14:creationId xmlns="" xmlns:p14="http://schemas.microsoft.com/office/powerpoint/2010/main" val="365583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latin typeface="Arial" pitchFamily="34" charset="0"/>
                <a:ea typeface="+mn-ea"/>
                <a:cs typeface="+mn-cs"/>
              </a:rPr>
              <a:t>一个单位，无论发展的多么好，总会遇到这样那样的困难与危机，都需有自我批评的勇气去解决。华为公司创始人任正非说：</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世界上只有那些善于自我批判的公司才能存活下来”“华为成功的关键是自我批判。</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事实上，华为推行的</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自我批判式管理</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，正是中国共产党长期坚持的</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批评与自我批评</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的修正版，二者异曲同工。批判也好，批评也罢，皆源于对危险、危机的警觉。古今中外，一个个原本强大的组织，事到临头竟像纸糊一样不堪一击，究其根本都是因为忘乎所以，得意忘形，少了戒惧与谨慎，少了自我批判与反省。</a:t>
            </a:r>
          </a:p>
          <a:p>
            <a:r>
              <a:rPr lang="en-US" altLang="zh-CN" sz="1200" kern="1200" dirty="0" smtClean="0">
                <a:solidFill>
                  <a:schemeClr val="tx1"/>
                </a:solidFill>
                <a:latin typeface="Arial" pitchFamily="34" charset="0"/>
                <a:ea typeface="+mn-ea"/>
                <a:cs typeface="+mn-cs"/>
              </a:rPr>
              <a:t> </a:t>
            </a:r>
            <a:endParaRPr lang="zh-CN" altLang="zh-CN" sz="1200" kern="1200" dirty="0" smtClean="0">
              <a:solidFill>
                <a:schemeClr val="tx1"/>
              </a:solidFill>
              <a:latin typeface="Arial" pitchFamily="34"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11</a:t>
            </a:fld>
            <a:endParaRPr lang="en-US" altLang="zh-CN"/>
          </a:p>
        </p:txBody>
      </p:sp>
    </p:spTree>
    <p:extLst>
      <p:ext uri="{BB962C8B-B14F-4D97-AF65-F5344CB8AC3E}">
        <p14:creationId xmlns="" xmlns:p14="http://schemas.microsoft.com/office/powerpoint/2010/main" val="365583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在我国</a:t>
            </a:r>
            <a:r>
              <a:rPr lang="en-US" altLang="zh-CN" sz="1200" kern="1200" dirty="0" smtClean="0">
                <a:solidFill>
                  <a:schemeClr val="tx1"/>
                </a:solidFill>
                <a:latin typeface="Arial" pitchFamily="34" charset="0"/>
                <a:ea typeface="+mn-ea"/>
                <a:cs typeface="+mn-cs"/>
              </a:rPr>
              <a:t>90</a:t>
            </a:r>
            <a:r>
              <a:rPr lang="zh-CN" altLang="zh-CN" sz="1200" kern="1200" dirty="0" smtClean="0">
                <a:solidFill>
                  <a:schemeClr val="tx1"/>
                </a:solidFill>
                <a:latin typeface="Arial" pitchFamily="34" charset="0"/>
                <a:ea typeface="+mn-ea"/>
                <a:cs typeface="+mn-cs"/>
              </a:rPr>
              <a:t>多年的革命和建设中，出现过失误，经历了种种严峻考验，都能绕过急流险滩，克服艰难险阻，取得一个又一个的伟大胜利，不断前进，并且愈来愈成熟、坚强而富有朝气，重要的经验之一就是我们党能够坚持开展批评与自我批评。</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十八大以来，习近平同志多次强调，一定要借鉴延安整风时期的经验，遵照“照镜子、正衣冠、洗洗澡、治治病”的十二字总要求， “在批评与自我批评上好好下一番功夫”。</a:t>
            </a:r>
          </a:p>
          <a:p>
            <a:endParaRPr lang="zh-CN" altLang="zh-CN" sz="1200" kern="1200" dirty="0" smtClean="0">
              <a:solidFill>
                <a:schemeClr val="tx1"/>
              </a:solidFill>
              <a:latin typeface="Arial" pitchFamily="34"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12</a:t>
            </a:fld>
            <a:endParaRPr lang="en-US" altLang="zh-CN"/>
          </a:p>
        </p:txBody>
      </p:sp>
    </p:spTree>
    <p:extLst>
      <p:ext uri="{BB962C8B-B14F-4D97-AF65-F5344CB8AC3E}">
        <p14:creationId xmlns="" xmlns:p14="http://schemas.microsoft.com/office/powerpoint/2010/main" val="365583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13</a:t>
            </a:fld>
            <a:endParaRPr lang="en-US" altLang="zh-CN"/>
          </a:p>
        </p:txBody>
      </p:sp>
    </p:spTree>
    <p:extLst>
      <p:ext uri="{BB962C8B-B14F-4D97-AF65-F5344CB8AC3E}">
        <p14:creationId xmlns="" xmlns:p14="http://schemas.microsoft.com/office/powerpoint/2010/main" val="337186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lvl="0"/>
            <a:r>
              <a:rPr lang="zh-CN" altLang="zh-CN" sz="1200" kern="1200" dirty="0" smtClean="0">
                <a:solidFill>
                  <a:schemeClr val="tx1"/>
                </a:solidFill>
                <a:latin typeface="Arial" pitchFamily="34" charset="0"/>
                <a:ea typeface="+mn-ea"/>
                <a:cs typeface="+mn-cs"/>
              </a:rPr>
              <a:t>为什么要开展批评与自我批评？</a:t>
            </a:r>
          </a:p>
          <a:p>
            <a:r>
              <a:rPr lang="zh-CN" altLang="zh-CN" sz="1200" kern="1200" dirty="0" smtClean="0">
                <a:solidFill>
                  <a:schemeClr val="tx1"/>
                </a:solidFill>
                <a:latin typeface="Arial" pitchFamily="34" charset="0"/>
                <a:ea typeface="+mn-ea"/>
                <a:cs typeface="+mn-cs"/>
              </a:rPr>
              <a:t>（一）是党的建设特别是全面从严治党不断深入的需要。</a:t>
            </a:r>
          </a:p>
          <a:p>
            <a:r>
              <a:rPr lang="zh-CN" altLang="zh-CN" sz="1200" kern="1200" dirty="0" smtClean="0">
                <a:solidFill>
                  <a:schemeClr val="tx1"/>
                </a:solidFill>
                <a:latin typeface="Arial" pitchFamily="34" charset="0"/>
                <a:ea typeface="+mn-ea"/>
                <a:cs typeface="+mn-cs"/>
              </a:rPr>
              <a:t>首先，是党的建设的需要。党的建设实践已经充分表明，什么时候批评和自我批评搞得好，党内就风清气正，党的事业就蓬勃发展，反之就会受损失、走弯路。正因如此，批评与自我批评作为党的三大优良传统与作风之一，已经成为党抵御各种政治灰尘和腐朽思想侵蚀、纠正自身错误、保证党的纯洁性、解决党内矛盾、维护党的纪律、保证党的战斗力的有效方法，也是增强党员党性、促进党的团结和进步的一个锐利武器。</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其次，是全面从严治党不断深入的需要。党的十八大以来，以习近平同志为总书记的党中央聚精会神抓党的建设，一个鲜明特点就是坚持全面从严治党。</a:t>
            </a:r>
          </a:p>
          <a:p>
            <a:r>
              <a:rPr lang="zh-CN" altLang="zh-CN" sz="1200" kern="1200" dirty="0" smtClean="0">
                <a:solidFill>
                  <a:schemeClr val="tx1"/>
                </a:solidFill>
                <a:latin typeface="Arial" pitchFamily="34" charset="0"/>
                <a:ea typeface="+mn-ea"/>
                <a:cs typeface="+mn-cs"/>
              </a:rPr>
              <a:t>全面从严治党作为党的建设的重大战略思想，基础是</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全面</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，关键是</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从严</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，重点在从严“治吏”。体现了治标与治本的统筹兼顾、全面推进与突出重点的双管齐下，是对新形势下执政党建设规律的新认识。</a:t>
            </a:r>
            <a:r>
              <a:rPr lang="en-US" altLang="zh-CN" sz="1200" kern="1200" dirty="0" smtClean="0">
                <a:solidFill>
                  <a:schemeClr val="tx1"/>
                </a:solidFill>
                <a:latin typeface="Arial" pitchFamily="34" charset="0"/>
                <a:ea typeface="+mn-ea"/>
                <a:cs typeface="+mn-cs"/>
              </a:rPr>
              <a:t/>
            </a:r>
            <a:br>
              <a:rPr lang="en-US" altLang="zh-CN" sz="1200" kern="1200" dirty="0" smtClean="0">
                <a:solidFill>
                  <a:schemeClr val="tx1"/>
                </a:solidFill>
                <a:latin typeface="Arial" pitchFamily="34" charset="0"/>
                <a:ea typeface="+mn-ea"/>
                <a:cs typeface="+mn-cs"/>
              </a:rPr>
            </a:br>
            <a:r>
              <a:rPr lang="zh-CN" altLang="zh-CN" sz="1200" kern="1200" dirty="0" smtClean="0">
                <a:solidFill>
                  <a:schemeClr val="tx1"/>
                </a:solidFill>
                <a:latin typeface="Arial" pitchFamily="34" charset="0"/>
                <a:ea typeface="+mn-ea"/>
                <a:cs typeface="+mn-cs"/>
              </a:rPr>
              <a:t>　　全面从严治党，就</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全面</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而言：一是内容全覆盖，涵盖党的思想建设、组织建设、作风建设、反腐倡廉建设和制度建设各个领域，体现党的建设系统性和整体性。二是主体全覆盖，要明确管党治党的主体是各级党组织和广大党员干部，尤其是各级党组织的主要负责人。　　</a:t>
            </a:r>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全面从严治党，关键是</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从严</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一要从严落实治党责任，必须增强管党治党意识、落实管党治党责任；二要坚持从严管理干部，要以严的标准、严的措施、严的纪律，使干部心有所畏、言有所戒、行有所止；三要严肃党内政治生活，按照党内政治生活准则和党的各项规定办事；四要严明党的纪律。只有严明纪律，才能使全党统一意志、统一行动，步调一致向前进。</a:t>
            </a:r>
            <a:r>
              <a:rPr lang="en-US" altLang="zh-CN" sz="1200" kern="1200" dirty="0" smtClean="0">
                <a:solidFill>
                  <a:schemeClr val="tx1"/>
                </a:solidFill>
                <a:latin typeface="Arial" pitchFamily="34" charset="0"/>
                <a:ea typeface="+mn-ea"/>
                <a:cs typeface="+mn-cs"/>
              </a:rPr>
              <a:t/>
            </a:r>
            <a:br>
              <a:rPr lang="en-US" altLang="zh-CN" sz="1200" kern="1200" dirty="0" smtClean="0">
                <a:solidFill>
                  <a:schemeClr val="tx1"/>
                </a:solidFill>
                <a:latin typeface="Arial" pitchFamily="34" charset="0"/>
                <a:ea typeface="+mn-ea"/>
                <a:cs typeface="+mn-cs"/>
              </a:rPr>
            </a:br>
            <a:r>
              <a:rPr lang="zh-CN" altLang="zh-CN" sz="1200" kern="1200" dirty="0" smtClean="0">
                <a:solidFill>
                  <a:schemeClr val="tx1"/>
                </a:solidFill>
                <a:latin typeface="Arial" pitchFamily="34" charset="0"/>
                <a:ea typeface="+mn-ea"/>
                <a:cs typeface="+mn-cs"/>
              </a:rPr>
              <a:t>　　全面从严治党，重点是从严“治吏”。总书记强调，从严治党的重点，在于从严管理干部，要做到管理全面、标准严格、环节衔接、措施配套、责任分明。所谓管理全面，就是从年轻干部到离退休老同志要实现全覆盖，重点是各级领导干部和身处关键岗位、掌握大量公共资源的干部。所谓标准严格，就是要以党章规定的干部条件为依据，不能把干部管理标准降低到不违纪违法就行的低水平上。所谓环节衔接，就是把日常管理和关键时刻管理统一起来，把上级管理、班子管理、自身管理结合起来，把行为管理和思想管理、工作圈管理和社交圈管理贯通起来，做到干部随管理成长、管理伴干部一生。所谓措施配套，就是综合运用教育、制度、监督等手段，最大限度防止干部犯错误。所谓责任分明，就是根据干部管理权限，把对干部管理的主体责任、监督责任分清楚，明确从严管理干部的责任和主体。</a:t>
            </a:r>
          </a:p>
          <a:p>
            <a:r>
              <a:rPr lang="zh-CN" altLang="zh-CN" sz="1200" kern="1200" dirty="0" smtClean="0">
                <a:solidFill>
                  <a:schemeClr val="tx1"/>
                </a:solidFill>
                <a:latin typeface="Arial" pitchFamily="34" charset="0"/>
                <a:ea typeface="+mn-ea"/>
                <a:cs typeface="+mn-cs"/>
              </a:rPr>
              <a:t>习近平总书记指出，坚持全面从严治党，事关党和人民事业成败，事关党的生死存亡。他说：</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党要管党，才能管好党；从严治党，才能治好党。如果管党不力、治党不严，人民群众反映强烈的党内突出问题得不到解决，那我们党迟早会失去执政资格，不可避免地要被历史淘汰。</a:t>
            </a:r>
            <a:r>
              <a:rPr lang="en-US" altLang="zh-CN" sz="1200" kern="1200" dirty="0" smtClean="0">
                <a:solidFill>
                  <a:schemeClr val="tx1"/>
                </a:solidFill>
                <a:latin typeface="Arial" pitchFamily="34" charset="0"/>
                <a:ea typeface="+mn-ea"/>
                <a:cs typeface="+mn-cs"/>
              </a:rPr>
              <a:t>”</a:t>
            </a:r>
            <a:endParaRPr lang="zh-CN" altLang="zh-CN" sz="1200" kern="1200" dirty="0" smtClean="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出台八项规定，体现的是从严治党；坚持</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老虎</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苍蝇</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一起打，毫不留情地惩治腐败，体现的是从严治党；重拳打击</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四风</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，扎实开展群众路线教育实践活动，体现的是从严治党；开展</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三严三实</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专题教育，体现的是从严治党；狠抓“两学一做”学习教育，更是推动从严治党向基层延伸。</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在全面从严治党中，习总书记多次强调一定要以“延安整风精神开展批评与自我批评”，要在“在批评与自我批评上好好下一番功夫”。“批评与自我批评”已经成为党要管党、从严治的最有力武器。</a:t>
            </a: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随着全面从严治党的不断深入，学校党委将会在原来定期开展班子民主生活会的基础上，更加重视和发扬好 “批评与自我批评”优良作风，让“红红脸、出出汗、洗洗澡、治治病、扯扯袖子、咬咬耳朵”成为常态。</a:t>
            </a: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lvl="0"/>
            <a:r>
              <a:rPr lang="zh-CN" altLang="en-US" sz="1200" kern="1200" dirty="0" smtClean="0">
                <a:solidFill>
                  <a:schemeClr val="tx1"/>
                </a:solidFill>
                <a:latin typeface="Arial" pitchFamily="34" charset="0"/>
                <a:ea typeface="+mn-ea"/>
                <a:cs typeface="+mn-cs"/>
              </a:rPr>
              <a:t>（二）</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是学校事业发展的需要。</a:t>
            </a:r>
          </a:p>
          <a:p>
            <a:r>
              <a:rPr lang="zh-CN" altLang="zh-CN" sz="1200" kern="1200" dirty="0" smtClean="0">
                <a:solidFill>
                  <a:schemeClr val="tx1"/>
                </a:solidFill>
                <a:latin typeface="Arial" pitchFamily="34" charset="0"/>
                <a:ea typeface="+mn-ea"/>
                <a:cs typeface="+mn-cs"/>
              </a:rPr>
              <a:t>近年，在校务管理委员会的具体指导下，在校领导的亲自带领下，在全校师生员工的积极参与下，特别是在在座的各级干部和骨干队伍的共同努力下，学校教学、管理、科研等方面都取得了骄人的成绩，创品牌、出特色方面已经走在同类学校的前列，招生就业情况也令人欣喜。但从今年招生不少省份专科层次生源明显出现不足这一现象来看，专科层次，尤其是民办专科层次重新洗牌、优胜劣汰现象将会很快出现，学校将要面临的挑战与压力也会越来越大。我们唯有不断抢抓机遇、积极进取、奋发有为、迎难而上，不断提高人才培养质量，才能在未来的竞争中立于不败之地。</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a:t>
            </a:fld>
            <a:endParaRPr lang="en-US" altLang="zh-CN"/>
          </a:p>
        </p:txBody>
      </p:sp>
    </p:spTree>
    <p:extLst>
      <p:ext uri="{BB962C8B-B14F-4D97-AF65-F5344CB8AC3E}">
        <p14:creationId xmlns="" xmlns:p14="http://schemas.microsoft.com/office/powerpoint/2010/main" val="364438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学校接下来的发展目标是明确的，那就是创建一流高职院校。张总概括为“创强竞优争一流”。也就是说在兼顾校“创新强校”与“十三五”发展规划中各项工作的同时，按照学校一流高职院校建设内容全面推进我们的建设工作。我们的行政部门、我们的二级学院都准备好了吗？下面是张总在先前干部会上指出的一些问题。 </a:t>
            </a: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我们个别部门、单位的领导班子还需要加强建设，必要的话还要作调整，班子比较松散，在群众中间的威信不够，整体的凝聚力、战斗力不足，遇到关键时候看不出这个领导班子攻坚克难的作用，回答不了师生的诉求。”，</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“我们个别的管理部门在工作思路、工作安排、工作实施上还存在着相对的封闭性，缺乏主动的协同，缺乏全局、整体意识，在跟大家融合这一块上有问题，有一点固步自封，说重了就是一种壁垒。”，</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“我们不停挑战、不停拼搏，才有今天的成绩，有的学院不停进取，但有的学院没想法、没办法”。 </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我们一些部门缺乏</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规矩意识</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，把制度、纪律、程序当摆设，打擦边球，对心意就执行，不合意就不执行；</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要树立</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学校意志、行政力量</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权威，学校提出的要求、职能部门发出的通知，做了就做了，不做也没事。要求做的一定要做，要令行禁止。</a:t>
            </a:r>
            <a:r>
              <a:rPr lang="en-US" altLang="zh-CN" sz="1200" kern="1200" dirty="0" smtClean="0">
                <a:solidFill>
                  <a:schemeClr val="tx1"/>
                </a:solidFill>
                <a:latin typeface="Arial" pitchFamily="34" charset="0"/>
                <a:ea typeface="+mn-ea"/>
                <a:cs typeface="+mn-cs"/>
              </a:rPr>
              <a:t>” </a:t>
            </a:r>
            <a:endParaRPr lang="zh-CN" altLang="zh-CN" sz="1200" kern="1200" dirty="0" smtClean="0">
              <a:solidFill>
                <a:schemeClr val="tx1"/>
              </a:solidFill>
              <a:latin typeface="Arial" pitchFamily="34" charset="0"/>
              <a:ea typeface="+mn-ea"/>
              <a:cs typeface="+mn-cs"/>
            </a:endParaRPr>
          </a:p>
          <a:p>
            <a:r>
              <a:rPr lang="en-US" altLang="zh-CN" sz="1200" kern="1200" dirty="0" smtClean="0">
                <a:solidFill>
                  <a:schemeClr val="tx1"/>
                </a:solidFill>
                <a:latin typeface="Arial" pitchFamily="34" charset="0"/>
                <a:ea typeface="+mn-ea"/>
                <a:cs typeface="+mn-cs"/>
              </a:rPr>
              <a:t> </a:t>
            </a:r>
            <a:endParaRPr lang="zh-CN" altLang="zh-CN" sz="1200" kern="1200" dirty="0" smtClean="0">
              <a:solidFill>
                <a:schemeClr val="tx1"/>
              </a:solidFill>
              <a:latin typeface="Arial" pitchFamily="34" charset="0"/>
              <a:ea typeface="+mn-ea"/>
              <a:cs typeface="+mn-cs"/>
            </a:endParaRPr>
          </a:p>
          <a:p>
            <a:pPr latinLnBrk="1"/>
            <a:r>
              <a:rPr lang="zh-CN" altLang="zh-CN" sz="1200" kern="1200" dirty="0" smtClean="0">
                <a:solidFill>
                  <a:schemeClr val="tx1"/>
                </a:solidFill>
                <a:latin typeface="Arial" pitchFamily="34" charset="0"/>
                <a:ea typeface="+mn-ea"/>
                <a:cs typeface="+mn-cs"/>
              </a:rPr>
              <a:t>显然，我们还存在着不少问题，这些问题正在阻挠着学校快速前进的步伐。我们必须发扬延安整风精神，利用“批评与自我批评”这一武器，让它们尽快得到解决。也只有这样，才能整体激发并提高团队作战能力，使学校的事业得到更好、更顺利地发展。</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sz="1200" dirty="0" smtClean="0"/>
              <a:t>（三）</a:t>
            </a:r>
            <a:r>
              <a:rPr lang="en-US" altLang="zh-CN" sz="1200" dirty="0" smtClean="0"/>
              <a:t>.</a:t>
            </a:r>
            <a:r>
              <a:rPr lang="zh-CN" altLang="zh-CN" sz="1200" dirty="0" smtClean="0"/>
              <a:t>是个人不断提高的需要。</a:t>
            </a:r>
          </a:p>
          <a:p>
            <a:endParaRPr lang="en-US" altLang="zh-CN" sz="1200" kern="1200" dirty="0" smtClean="0">
              <a:solidFill>
                <a:schemeClr val="tx1"/>
              </a:solidFill>
              <a:latin typeface="Arial" pitchFamily="34" charset="0"/>
              <a:ea typeface="+mn-ea"/>
              <a:cs typeface="+mn-cs"/>
            </a:endParaRPr>
          </a:p>
          <a:p>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通过批评与自我批评，不仅能“照”到自己的“后院”和“死角”，还能找到解决问题的思路、攻坚克难的办法，然后再对症下药，把不足与问题予以解决使自己得到提高。</a:t>
            </a:r>
            <a:endParaRPr lang="en-US" altLang="zh-CN" sz="1200" kern="1200" dirty="0" smtClean="0">
              <a:solidFill>
                <a:schemeClr val="tx1"/>
              </a:solidFill>
              <a:latin typeface="Arial" pitchFamily="34" charset="0"/>
              <a:ea typeface="+mn-ea"/>
              <a:cs typeface="+mn-cs"/>
            </a:endParaRPr>
          </a:p>
          <a:p>
            <a:endParaRPr lang="zh-CN" altLang="zh-CN" sz="1200" kern="1200" dirty="0" smtClean="0">
              <a:solidFill>
                <a:schemeClr val="tx1"/>
              </a:solidFill>
              <a:latin typeface="Arial" pitchFamily="34" charset="0"/>
              <a:ea typeface="+mn-ea"/>
              <a:cs typeface="+mn-cs"/>
            </a:endParaRPr>
          </a:p>
          <a:p>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我们的各级干部和骨干队伍总体来说不错，是一支团队作战比较强和可依赖的队伍。但是也存在着不少问题。正如张总所讲“还有个别同志目前存在着工作不到位的情况，岗位职责履行得不是很好，只顾着面儿上有个说法、有个交代就算了，不履责、不担责，主要是工作不主动，比较消极，精力有异出情况。”，“有个别同志工作不踏实、不务实，夸夸其谈，并且有逐步见强的苗头。” 。刘校也讲到“我们的一些干部在述职竞聘时讲的好，但并不真正接地气，把其过去所讲的内容拿出来对照一下，看哪些做到了？”，“不习惯批评，特别是不能够开展自我批评，什么时候能够形成关起门来讲问题，表扬为辅，批评与自我批评为主的文化？”</a:t>
            </a: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我们的各级干部和骨干队伍总体来说不错，是一支团队作战比较强和可依赖的队伍。但是也还存在着不少问题。张总讲 “还有个别同志目前存在着工作不到位的情况，岗位职责履行得不是很好，只顾着面儿上有个说法、有个交代就算了，不履责、不担责，主要是工作不主动，比较消极，精力有异出情况。” “有个别同志工作不踏实、不务实，夸夸其谈，并且有逐步见强的苗头。” “我们的一些干部不习惯批评，特别是不能够开展自我批评，什么时候能够形成关起门来讲问题，表扬为辅，批评与自我批评为主的文化？”当然还存在着其它问题，我这里就不一一列举。</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 首先，这也是我们的主要领导发扬“批评与自我批评”这一优良作风，为我们的干部“把脉诊病”，促其“积极治疗以尽快痊愈”的具体体现。这些问题就是“镜子”，我们要对照一下自己是不是有这方面的毛病，若有就要尽快治疗，及早改正。</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itchFamily="34" charset="0"/>
                <a:ea typeface="+mn-ea"/>
                <a:cs typeface="+mn-cs"/>
              </a:rPr>
              <a:t>其次， “人非圣贤，孰能无过”，“一个人有缺点和毛病并不可怕，可怕的是没有发现或者讳疾忌医。发现了 “病症”，就可以及时治疗，尽快恢复健康；讳疾忌医就会“小疾”拖成“大病”，甚至病入膏肓，不可救药。而发现缺点和毛病并促其尽快改掉的最好法宝就是“批评与自我批评”。“吾日三省吾身” ，“良药苦口利于病，忠言逆耳利于行。”讲的就是人在不断进步、不断成长的道路上就要不断地开展批评与自我批评。</a:t>
            </a:r>
          </a:p>
          <a:p>
            <a:r>
              <a:rPr lang="zh-CN" altLang="zh-CN" sz="1200" kern="1200" dirty="0" smtClean="0">
                <a:solidFill>
                  <a:schemeClr val="tx1"/>
                </a:solidFill>
                <a:latin typeface="Arial" pitchFamily="34" charset="0"/>
                <a:ea typeface="+mn-ea"/>
                <a:cs typeface="+mn-cs"/>
              </a:rPr>
              <a:t> </a:t>
            </a:r>
            <a:endParaRPr lang="zh-CN" altLang="zh-CN" sz="1200" kern="1200" dirty="0" smtClean="0">
              <a:solidFill>
                <a:srgbClr val="FF0000"/>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在座的各级干部与骨干队伍只有提高认识、放下思想包袱、消除思想顾虑、敞开胸怀、抛下面子，对照岗位职责和工作要求，对照自己的工作态度和工作表现，敢于开展自我批评，严于解剖自己，勇于面对别人的批评，虚心接受别人的意见，才能不断地提高与完善自己，才能激发出工作的热情与干事创业的内生动力。</a:t>
            </a:r>
          </a:p>
          <a:p>
            <a:endParaRPr lang="zh-CN" altLang="zh-CN" sz="1200" kern="1200" dirty="0" smtClean="0">
              <a:solidFill>
                <a:schemeClr val="tx1"/>
              </a:solidFill>
              <a:latin typeface="Arial" pitchFamily="34" charset="0"/>
              <a:ea typeface="+mn-ea"/>
              <a:cs typeface="+mn-cs"/>
            </a:endParaRP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a:t>
            </a:fld>
            <a:endParaRPr lang="en-US" altLang="zh-CN"/>
          </a:p>
        </p:txBody>
      </p:sp>
    </p:spTree>
    <p:extLst>
      <p:ext uri="{BB962C8B-B14F-4D97-AF65-F5344CB8AC3E}">
        <p14:creationId xmlns="" xmlns:p14="http://schemas.microsoft.com/office/powerpoint/2010/main" val="3371867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30</a:t>
            </a:fld>
            <a:endParaRPr lang="en-US" altLang="zh-CN"/>
          </a:p>
        </p:txBody>
      </p:sp>
    </p:spTree>
    <p:extLst>
      <p:ext uri="{BB962C8B-B14F-4D97-AF65-F5344CB8AC3E}">
        <p14:creationId xmlns="" xmlns:p14="http://schemas.microsoft.com/office/powerpoint/2010/main" val="3371867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latinLnBrk="1"/>
            <a:r>
              <a:rPr lang="zh-CN" altLang="zh-CN" sz="1200" kern="1200" dirty="0" smtClean="0">
                <a:solidFill>
                  <a:schemeClr val="tx1"/>
                </a:solidFill>
                <a:latin typeface="Arial" pitchFamily="34" charset="0"/>
                <a:ea typeface="+mn-ea"/>
                <a:cs typeface="+mn-cs"/>
              </a:rPr>
              <a:t>随着从严治党工作的不断延伸及学校创建一流高职院校工作的展开，党建工作特别是党内民主生活要不断加强，学校、学院及各行政部门的班子面对未来挑战的能力需要不断提高，在座的各级干部与骨干队伍在专业和综合方面的能力也要能有所提升。为此，学校将从以下几个方面，运用批评与自我批评法宝助推以上目标的实现。</a:t>
            </a: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latinLnBrk="1"/>
            <a:r>
              <a:rPr lang="en-US" altLang="zh-CN" sz="1200" kern="1200" dirty="0" smtClean="0">
                <a:solidFill>
                  <a:schemeClr val="tx1"/>
                </a:solidFill>
                <a:latin typeface="Arial" pitchFamily="34" charset="0"/>
                <a:ea typeface="+mn-ea"/>
                <a:cs typeface="+mn-cs"/>
              </a:rPr>
              <a:t>    1.</a:t>
            </a:r>
            <a:r>
              <a:rPr lang="zh-CN" altLang="zh-CN" sz="1200" kern="1200" dirty="0" smtClean="0">
                <a:solidFill>
                  <a:schemeClr val="tx1"/>
                </a:solidFill>
                <a:latin typeface="Arial" pitchFamily="34" charset="0"/>
                <a:ea typeface="+mn-ea"/>
                <a:cs typeface="+mn-cs"/>
              </a:rPr>
              <a:t>召开两级班子专题民主生活会。两级班子的专题民主生活会，要在充分准备的基础上，围绕学校创建一流高职院校及其它中心工作，从思想、工作、学习等多个方面，从组织观念与组织纪律、管理能力与团队意识、凝聚力与战斗力等多个角度，抛开面子，认认真真开展批评与自我批评，真正做到即动真碰硬、揭短亮丑，又互相提醒、真诚帮助。达到红红脸、出出汗、加加油、鼓鼓劲的效果。</a:t>
            </a:r>
          </a:p>
          <a:p>
            <a:pPr latinLnBrk="1"/>
            <a:r>
              <a:rPr lang="en-US" altLang="zh-CN" sz="1200" kern="1200" dirty="0" smtClean="0">
                <a:solidFill>
                  <a:schemeClr val="tx1"/>
                </a:solidFill>
                <a:latin typeface="Arial" pitchFamily="34" charset="0"/>
                <a:ea typeface="+mn-ea"/>
                <a:cs typeface="+mn-cs"/>
              </a:rPr>
              <a:t>    2.</a:t>
            </a:r>
            <a:r>
              <a:rPr lang="zh-CN" altLang="zh-CN" sz="1200" kern="1200" dirty="0" smtClean="0">
                <a:solidFill>
                  <a:schemeClr val="tx1"/>
                </a:solidFill>
                <a:latin typeface="Arial" pitchFamily="34" charset="0"/>
                <a:ea typeface="+mn-ea"/>
                <a:cs typeface="+mn-cs"/>
              </a:rPr>
              <a:t>强化党内民主生活。党委要建立制度化与完善的党内情况反映制度，营造党内不同意见平等讨论的环境，鼓励和保护其他党员讲真话、讲实话、讲心里话。真正发扬好党的优良传统与作风，把党员开展批评与自我批评的权利落到实处。</a:t>
            </a:r>
          </a:p>
          <a:p>
            <a:pPr latinLnBrk="1"/>
            <a:r>
              <a:rPr lang="en-US" altLang="zh-CN" sz="1200" kern="1200" dirty="0" smtClean="0">
                <a:solidFill>
                  <a:schemeClr val="tx1"/>
                </a:solidFill>
                <a:latin typeface="Arial" pitchFamily="34" charset="0"/>
                <a:ea typeface="+mn-ea"/>
                <a:cs typeface="+mn-cs"/>
              </a:rPr>
              <a:t>    3. </a:t>
            </a:r>
            <a:r>
              <a:rPr lang="zh-CN" altLang="zh-CN" sz="1200" kern="1200" dirty="0" smtClean="0">
                <a:solidFill>
                  <a:schemeClr val="tx1"/>
                </a:solidFill>
                <a:latin typeface="Arial" pitchFamily="34" charset="0"/>
                <a:ea typeface="+mn-ea"/>
                <a:cs typeface="+mn-cs"/>
              </a:rPr>
              <a:t>倡导谈心交心的工作方法。发现部下或同事出现思想、工作等方面苗头性、倾向性的问题后，要从关心、爱护与帮助的角度出发，与其谈心交心，通过咬耳扯袖、及时提醒，防止小错误酿成大问题。特别是主管领导能及时谈话提醒也会让被约谈部下能够澄清事实，放下包袱，轻装上阵，努力工作。</a:t>
            </a: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latinLnBrk="1"/>
            <a:r>
              <a:rPr lang="en-US" altLang="zh-CN" sz="1200" kern="1200" dirty="0" smtClean="0">
                <a:solidFill>
                  <a:schemeClr val="tx1"/>
                </a:solidFill>
                <a:latin typeface="Arial" pitchFamily="34" charset="0"/>
                <a:ea typeface="+mn-ea"/>
                <a:cs typeface="+mn-cs"/>
              </a:rPr>
              <a:t>    4.</a:t>
            </a:r>
            <a:r>
              <a:rPr lang="zh-CN" altLang="zh-CN" sz="1200" kern="1200" dirty="0" smtClean="0">
                <a:solidFill>
                  <a:schemeClr val="tx1"/>
                </a:solidFill>
                <a:latin typeface="Arial" pitchFamily="34" charset="0"/>
                <a:ea typeface="+mn-ea"/>
                <a:cs typeface="+mn-cs"/>
              </a:rPr>
              <a:t>组织召开教学、行政、学生、后勤四大系统及有资源共享的有关二级学院座谈会。各个部门、各二级学院一定要从学校发展大局高度，从学校整体出发，勇于开展批评与自我批评，找出本单位在全局意识、协助精神上的问题并加以改进，真正撤除藩篱、打破壁垒，让大家在工作时能够很好的合作，让学校的资源能够得到很好的共享。</a:t>
            </a:r>
          </a:p>
          <a:p>
            <a:pPr latinLnBrk="1"/>
            <a:r>
              <a:rPr lang="en-US" altLang="zh-CN" sz="1200" kern="1200" dirty="0" smtClean="0">
                <a:solidFill>
                  <a:schemeClr val="tx1"/>
                </a:solidFill>
                <a:latin typeface="Arial" pitchFamily="34" charset="0"/>
                <a:ea typeface="+mn-ea"/>
                <a:cs typeface="+mn-cs"/>
              </a:rPr>
              <a:t>    5</a:t>
            </a:r>
            <a:r>
              <a:rPr lang="zh-CN" altLang="zh-CN" sz="1200" kern="1200" dirty="0" smtClean="0">
                <a:solidFill>
                  <a:schemeClr val="tx1"/>
                </a:solidFill>
                <a:latin typeface="Arial" pitchFamily="34" charset="0"/>
                <a:ea typeface="+mn-ea"/>
                <a:cs typeface="+mn-cs"/>
              </a:rPr>
              <a:t>．组织民主党派、工会及学生代表座谈会。学校及各部门工作存在那些毛病，学校党员干部存在哪些突出问题，师生员工看得最清楚，心里最明白。我们要通过各种座谈会，请师生员工参与、受师生员工监督、让师生员工评判，并引导大家畅所欲言，积极发表意见，踊跃提出批评。</a:t>
            </a: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34</a:t>
            </a:fld>
            <a:endParaRPr lang="en-US" altLang="zh-CN"/>
          </a:p>
        </p:txBody>
      </p:sp>
    </p:spTree>
    <p:extLst>
      <p:ext uri="{BB962C8B-B14F-4D97-AF65-F5344CB8AC3E}">
        <p14:creationId xmlns="" xmlns:p14="http://schemas.microsoft.com/office/powerpoint/2010/main" val="3371867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latinLnBrk="1"/>
            <a:r>
              <a:rPr lang="zh-CN" altLang="zh-CN" sz="1200" kern="1200" dirty="0" smtClean="0">
                <a:solidFill>
                  <a:schemeClr val="tx1"/>
                </a:solidFill>
                <a:latin typeface="Arial" pitchFamily="34" charset="0"/>
                <a:ea typeface="+mn-ea"/>
                <a:cs typeface="+mn-cs"/>
              </a:rPr>
              <a:t>“心底无私天地宽”，只有无私，才能无畏，才能正视自己身上的毛病，才能勇于指出别人的不足，揭露矛盾，解决问题。</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pPr latinLnBrk="1"/>
            <a:r>
              <a:rPr lang="zh-CN" altLang="zh-CN" sz="1200" kern="1200" dirty="0" smtClean="0">
                <a:solidFill>
                  <a:schemeClr val="tx1"/>
                </a:solidFill>
                <a:latin typeface="Arial" pitchFamily="34" charset="0"/>
                <a:ea typeface="+mn-ea"/>
                <a:cs typeface="+mn-cs"/>
              </a:rPr>
              <a:t>同时，要从团结的愿望出发，既严肃认真，又心平气和</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既坚持原则，又讲究方法</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既解决实际问题，又不就事论事</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既充分敞开思想，又不泛泛而论，达到自我批评诚恳、相互批评中肯的效果。</a:t>
            </a: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Arial" pitchFamily="34" charset="0"/>
                <a:ea typeface="+mn-ea"/>
                <a:cs typeface="+mn-cs"/>
              </a:rPr>
              <a:t>1.</a:t>
            </a:r>
            <a:r>
              <a:rPr lang="zh-CN" altLang="zh-CN" sz="1200" kern="1200" dirty="0" smtClean="0">
                <a:solidFill>
                  <a:schemeClr val="tx1"/>
                </a:solidFill>
                <a:latin typeface="Arial" pitchFamily="34" charset="0"/>
                <a:ea typeface="+mn-ea"/>
                <a:cs typeface="+mn-cs"/>
              </a:rPr>
              <a:t>找准问题是前提。在开展批评和自我批评过程中，一方面，不要觉得自我批评难为情，要敢于自我剖析，敢于揭短亮丑，通过反思与“照镜子”，把表面的和潜伏的问题一齐找出来；另一方面，要不怕“伤人”，批评他人不要因碍于情面搞“一团和气”、“和稀泥”，要实事求是，客观、公正地找准问题，不能随便找一些不是问题的问题敷衍了事。 “生于忧患、死于安乐”，只有大胆进行批评和自我批评，将存在的问题暴露出来，让党员干部意识到问题和不足，进步才有方向和目标，开展工作才能更接地气，更顺民意，更得人心。</a:t>
            </a:r>
          </a:p>
          <a:p>
            <a:r>
              <a:rPr lang="zh-CN" altLang="zh-CN" sz="1200" kern="1200" dirty="0" smtClean="0">
                <a:solidFill>
                  <a:schemeClr val="tx1"/>
                </a:solidFill>
                <a:latin typeface="Arial" pitchFamily="34" charset="0"/>
                <a:ea typeface="+mn-ea"/>
                <a:cs typeface="+mn-cs"/>
              </a:rPr>
              <a:t>　</a:t>
            </a:r>
            <a:r>
              <a:rPr lang="en-US" altLang="zh-CN" sz="1200" kern="1200" dirty="0" smtClean="0">
                <a:solidFill>
                  <a:schemeClr val="tx1"/>
                </a:solidFill>
                <a:latin typeface="Arial" pitchFamily="34" charset="0"/>
                <a:ea typeface="+mn-ea"/>
                <a:cs typeface="+mn-cs"/>
              </a:rPr>
              <a:t>2.</a:t>
            </a:r>
            <a:r>
              <a:rPr lang="zh-CN" altLang="zh-CN" sz="1200" kern="1200" dirty="0" smtClean="0">
                <a:solidFill>
                  <a:schemeClr val="tx1"/>
                </a:solidFill>
                <a:latin typeface="Arial" pitchFamily="34" charset="0"/>
                <a:ea typeface="+mn-ea"/>
                <a:cs typeface="+mn-cs"/>
              </a:rPr>
              <a:t>领导干部率先垂范是关键。各级领导干部特别是主要领导要带头开展批评和自我批评。领导干部一定要以身作则，勇于自我剖析。领导干部带头发言，敞开心扉，与大家坦诚交流，发现问题就反思，知错就改，才能使其他党员干部放下包袱，消除顾虑，不怕“穿小鞋”，不怕“伤和气”，大胆地提意见。领导干部在对待批评的问题上，也一定要有虚怀若谷、海纳百川的宽阔胸襟。既要对个人问题勇于自我剖析，还要对领导班子的问题勇于承担责任和义务，不仅要对班子成员的问题勇于开展思想斗争，而且要以平等的态度，正确、认真、细致的对待每一位同志的批评。总之，领导干部要率先垂范，要勇于“当靶子”接受大家批评，要善于“搭梯子”引导大家发言，要敢于“丢面子”自我揭短亮丑。</a:t>
            </a:r>
          </a:p>
          <a:p>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Arial" pitchFamily="34" charset="0"/>
                <a:ea typeface="+mn-ea"/>
                <a:cs typeface="+mn-cs"/>
              </a:rPr>
              <a:t>3.</a:t>
            </a:r>
            <a:r>
              <a:rPr lang="zh-CN" altLang="zh-CN" sz="1200" kern="1200" dirty="0" smtClean="0">
                <a:solidFill>
                  <a:schemeClr val="tx1"/>
                </a:solidFill>
                <a:latin typeface="Arial" pitchFamily="34" charset="0"/>
                <a:ea typeface="+mn-ea"/>
                <a:cs typeface="+mn-cs"/>
              </a:rPr>
              <a:t>把自己摆进去是基本要求。能否坚持把自己摆进去，是衡量有没有批评和自我批评勇气的试金石。自己的问题，自己查找、自己解决最有触动。把自己摆进去，素颜照镜子，敢于正视自己的缺点，勇于向自己开炮，多讲自己的问题，多讲自己的短板，不遮遮掩掩，不文过饰非，才能看清、看全、看到真实的自己，才有资格、有底气批评别人，批评也才容易为别人所接受。　</a:t>
            </a:r>
          </a:p>
          <a:p>
            <a:r>
              <a:rPr lang="en-US" altLang="zh-CN" sz="1200" kern="1200" dirty="0" smtClean="0">
                <a:solidFill>
                  <a:schemeClr val="tx1"/>
                </a:solidFill>
                <a:latin typeface="Arial" pitchFamily="34" charset="0"/>
                <a:ea typeface="+mn-ea"/>
                <a:cs typeface="+mn-cs"/>
              </a:rPr>
              <a:t>4.</a:t>
            </a:r>
            <a:r>
              <a:rPr lang="zh-CN" altLang="zh-CN" sz="1200" kern="1200" dirty="0" smtClean="0">
                <a:solidFill>
                  <a:schemeClr val="tx1"/>
                </a:solidFill>
                <a:latin typeface="Arial" pitchFamily="34" charset="0"/>
                <a:ea typeface="+mn-ea"/>
                <a:cs typeface="+mn-cs"/>
              </a:rPr>
              <a:t>广泛纳谏是重要途径。摆问题、找差距要注意走群众路线，深入师生，接通地气，广泛征求师生员工意见和建议。本着言者无罪、闻者足戒的原则，以虚怀若谷、从善如流的胸怀，正确对待、虚心接受各种意见和批评，把师生员工意见作为镜子、把师生员工期盼作为目标、把师生员工评价作为标准，充分发扬民主，真心听取民意，广泛集中民智，努力凝聚民心。</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Arial" pitchFamily="34" charset="0"/>
                <a:ea typeface="+mn-ea"/>
                <a:cs typeface="+mn-cs"/>
              </a:rPr>
              <a:t>5.</a:t>
            </a:r>
            <a:r>
              <a:rPr lang="zh-CN" altLang="zh-CN" sz="1200" kern="1200" dirty="0" smtClean="0">
                <a:solidFill>
                  <a:schemeClr val="tx1"/>
                </a:solidFill>
                <a:latin typeface="Arial" pitchFamily="34" charset="0"/>
                <a:ea typeface="+mn-ea"/>
                <a:cs typeface="+mn-cs"/>
              </a:rPr>
              <a:t>谈心交心是有效方法。真交心讲实话，敞开心说亮话，可以防止误会矛盾，避免无原则纷争。谈心谈话，是党内过民主生活的一种重要方法，也是用好批评和自我批评的一个有效步骤。 “拉拉袖子、咬咬耳朵”提个醒，“找茬、揭短”喝一声，都是出于关心爱护与帮助，只要双方开诚布公，敞开心扉，就能把批评和自我批评真正开展好。谈心交心中要坚持摆事实、讲道理，具体问题具体分析，有一说一、有二说二，实事求是、恰如其分，使批评不仅让人心悦诚服，而且经得起检验。</a:t>
            </a:r>
          </a:p>
          <a:p>
            <a:r>
              <a:rPr lang="en-US" altLang="zh-CN" sz="1200" kern="1200" dirty="0" smtClean="0">
                <a:solidFill>
                  <a:schemeClr val="tx1"/>
                </a:solidFill>
                <a:latin typeface="Arial" pitchFamily="34" charset="0"/>
                <a:ea typeface="+mn-ea"/>
                <a:cs typeface="+mn-cs"/>
              </a:rPr>
              <a:t> </a:t>
            </a:r>
            <a:endParaRPr lang="zh-CN" altLang="zh-CN" sz="1200" kern="1200" dirty="0" smtClean="0">
              <a:solidFill>
                <a:schemeClr val="tx1"/>
              </a:solidFill>
              <a:latin typeface="Arial" pitchFamily="34" charset="0"/>
              <a:ea typeface="+mn-ea"/>
              <a:cs typeface="+mn-cs"/>
            </a:endParaRPr>
          </a:p>
          <a:p>
            <a:r>
              <a:rPr lang="en-US" altLang="zh-CN" sz="1200" kern="1200" dirty="0" smtClean="0">
                <a:solidFill>
                  <a:schemeClr val="tx1"/>
                </a:solidFill>
                <a:latin typeface="Arial" pitchFamily="34" charset="0"/>
                <a:ea typeface="+mn-ea"/>
                <a:cs typeface="+mn-cs"/>
              </a:rPr>
              <a:t>6.</a:t>
            </a:r>
            <a:r>
              <a:rPr lang="zh-CN" altLang="zh-CN" sz="1200" kern="1200" dirty="0" smtClean="0">
                <a:solidFill>
                  <a:schemeClr val="tx1"/>
                </a:solidFill>
                <a:latin typeface="Arial" pitchFamily="34" charset="0"/>
                <a:ea typeface="+mn-ea"/>
                <a:cs typeface="+mn-cs"/>
              </a:rPr>
              <a:t>民主生活会是重中之重。批评和自我批评能否动真碰硬，关乎民主生活会的质量。要开好民主生活会，就必须在做好充分准备的前提下，高标准、严要求地开展批评与自我批评。 </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当面锣</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对面鼓</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，真诚地提出问题，真心地帮助改正，班子会更团结，队伍会更和谐，也更能够实现</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团结</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批评</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团结</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的目的。</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latin typeface="Arial" pitchFamily="34" charset="0"/>
                <a:ea typeface="+mn-ea"/>
                <a:cs typeface="+mn-cs"/>
              </a:rPr>
              <a:t>批评和自我批评是中国共产党在长期的革命和建设实践中形成的优良作风，是改进工作方法、提高工作水平、保证事业健康发展的重要而不可或缺的办法。</a:t>
            </a:r>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 xmlns:p14="http://schemas.microsoft.com/office/powerpoint/2010/main" val="917499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sz="1200" kern="1200" dirty="0" smtClean="0">
                <a:solidFill>
                  <a:schemeClr val="tx1"/>
                </a:solidFill>
                <a:latin typeface="Arial" pitchFamily="34" charset="0"/>
                <a:ea typeface="+mn-ea"/>
                <a:cs typeface="+mn-cs"/>
              </a:rPr>
              <a:t>7.</a:t>
            </a:r>
            <a:r>
              <a:rPr lang="zh-CN" altLang="zh-CN" sz="1200" kern="1200" dirty="0" smtClean="0">
                <a:solidFill>
                  <a:schemeClr val="tx1"/>
                </a:solidFill>
                <a:latin typeface="Arial" pitchFamily="34" charset="0"/>
                <a:ea typeface="+mn-ea"/>
                <a:cs typeface="+mn-cs"/>
              </a:rPr>
              <a:t>讲求技巧是上策。准确把握批评与自我批评的原则。大事讲原则，小事讲风格，原则问题不退让，枝节问题不纠缠。要坚持实事求是的原则和“惩前毖后、治病救人”的方针，既要严肃认真，又要心平气和。要本着对组织、对同志高度负责的态度，从团结的愿望出发，做到自我批评要诚恳，相互批评要中肯。我们要允许同志对自己的缺点、错误有一个认识的过程，批评不能庸俗化，更不能泄私愤、搞报复、借机整人。批评时要讲究科学的批评艺术。要从团结的愿望出发，摆事实，讲道理，不主观武断、强加于人</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要理解和尊重批评对象，设身处地体谅对方的处境和心情</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要坚持一分为二，历史地、全面地评价同志，既不因某些缺点错误全盘否定，也不搞以功抵过或以功盖过。</a:t>
            </a:r>
          </a:p>
          <a:p>
            <a:r>
              <a:rPr lang="en-US" altLang="zh-CN" sz="1200" b="1" kern="1200" dirty="0" smtClean="0">
                <a:solidFill>
                  <a:schemeClr val="tx1"/>
                </a:solidFill>
                <a:latin typeface="Arial" pitchFamily="34" charset="0"/>
                <a:ea typeface="+mn-ea"/>
                <a:cs typeface="+mn-cs"/>
              </a:rPr>
              <a:t>8.</a:t>
            </a:r>
            <a:r>
              <a:rPr lang="zh-CN" altLang="zh-CN" sz="1200" b="1" kern="1200" dirty="0" smtClean="0">
                <a:solidFill>
                  <a:schemeClr val="tx1"/>
                </a:solidFill>
                <a:latin typeface="Arial" pitchFamily="34" charset="0"/>
                <a:ea typeface="+mn-ea"/>
                <a:cs typeface="+mn-cs"/>
              </a:rPr>
              <a:t>切实整改是最终目的</a:t>
            </a:r>
            <a:r>
              <a:rPr lang="zh-CN" altLang="zh-CN" sz="1200" kern="1200" dirty="0" smtClean="0">
                <a:solidFill>
                  <a:schemeClr val="tx1"/>
                </a:solidFill>
                <a:latin typeface="Arial" pitchFamily="34" charset="0"/>
                <a:ea typeface="+mn-ea"/>
                <a:cs typeface="+mn-cs"/>
              </a:rPr>
              <a:t>。“知错能改，善莫大焉。”开展批评和自我批评，不能就事论事，</a:t>
            </a:r>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批评的目的是解决问题。不能单单停留于自我认识、自我反省、虚心接受，更要切实整改、自我完善、自我提高。要对工作之弊、行为之垢、堕思陋习来一次大排查、大检修、大扫除。该洗脸的洗脸，且洗脸要洗得洁净；该洗澡的洗澡，且洗澡要洗得彻底；该治病的治病，而治病既要治标疗疾，又要祛病除根。</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zh-CN" sz="1200" kern="1200" dirty="0" smtClean="0">
                <a:solidFill>
                  <a:schemeClr val="tx1"/>
                </a:solidFill>
                <a:latin typeface="Arial" pitchFamily="34" charset="0"/>
                <a:ea typeface="+mn-ea"/>
                <a:cs typeface="+mn-cs"/>
              </a:rPr>
              <a:t>今后，我们一定要按照严肃认真、实事求是、民主团结的要求，坚决打消“自我批评怕丢面子、批评上级怕穿小鞋、批评同级怕伤和气、批评下级怕得罪人”等顾虑，深刻剖析自己，诚恳开展相互批评，敢于揭短和亮丑，敢于正视矛盾和问题，敢于触及思想和灵魂，真正使批评与自我批评的优良传统得到回归，激发出创建一流高职院校的内生动力。</a:t>
            </a:r>
            <a:endParaRPr lang="zh-CN" altLang="zh-CN" sz="1200" kern="1200" dirty="0">
              <a:solidFill>
                <a:schemeClr val="tx1"/>
              </a:solidFill>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42</a:t>
            </a:fld>
            <a:endParaRPr lang="en-US" altLang="zh-CN"/>
          </a:p>
        </p:txBody>
      </p:sp>
    </p:spTree>
    <p:extLst>
      <p:ext uri="{BB962C8B-B14F-4D97-AF65-F5344CB8AC3E}">
        <p14:creationId xmlns="" xmlns:p14="http://schemas.microsoft.com/office/powerpoint/2010/main" val="365583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latin typeface="Arial" pitchFamily="34" charset="0"/>
                <a:ea typeface="+mn-ea"/>
                <a:cs typeface="+mn-cs"/>
              </a:rPr>
              <a:t>批评，是对别人的缺点和错误提出意见</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自我批评，是对自身的缺点和错误进行查找和剖析。</a:t>
            </a:r>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5</a:t>
            </a:fld>
            <a:endParaRPr lang="en-US" altLang="zh-CN"/>
          </a:p>
        </p:txBody>
      </p:sp>
    </p:spTree>
    <p:extLst>
      <p:ext uri="{BB962C8B-B14F-4D97-AF65-F5344CB8AC3E}">
        <p14:creationId xmlns="" xmlns:p14="http://schemas.microsoft.com/office/powerpoint/2010/main" val="91749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一方面，批评是解决缺点和错误的外部条件，自我批评是解决缺点和错误的内部根据，外因是必要的条件，内因起决定作用，外部的批评要通过内部的自我批评而起作用；</a:t>
            </a:r>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6</a:t>
            </a:fld>
            <a:endParaRPr lang="en-US" altLang="zh-CN"/>
          </a:p>
        </p:txBody>
      </p:sp>
    </p:spTree>
    <p:extLst>
      <p:ext uri="{BB962C8B-B14F-4D97-AF65-F5344CB8AC3E}">
        <p14:creationId xmlns="" xmlns:p14="http://schemas.microsoft.com/office/powerpoint/2010/main" val="91749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itchFamily="34" charset="0"/>
                <a:ea typeface="+mn-ea"/>
                <a:cs typeface="+mn-cs"/>
              </a:rPr>
              <a:t>另一方面，内因和外因互动得越好，矛盾转化就越顺利，缺点和错误就越容易得到解决。所以，批评与自我批评两者缺一不可，我们既要强调开展批评，更要重视开展自我批评。</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pitchFamily="34" charset="0"/>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7</a:t>
            </a:fld>
            <a:endParaRPr lang="en-US" altLang="zh-CN"/>
          </a:p>
        </p:txBody>
      </p:sp>
    </p:spTree>
    <p:extLst>
      <p:ext uri="{BB962C8B-B14F-4D97-AF65-F5344CB8AC3E}">
        <p14:creationId xmlns="" xmlns:p14="http://schemas.microsoft.com/office/powerpoint/2010/main" val="91749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baseline="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上世纪</a:t>
            </a:r>
            <a:r>
              <a:rPr lang="en-US" altLang="zh-CN" sz="1200" kern="1200" dirty="0" smtClean="0">
                <a:solidFill>
                  <a:schemeClr val="tx1"/>
                </a:solidFill>
                <a:latin typeface="Arial" pitchFamily="34" charset="0"/>
                <a:ea typeface="+mn-ea"/>
                <a:cs typeface="+mn-cs"/>
              </a:rPr>
              <a:t>40</a:t>
            </a:r>
            <a:r>
              <a:rPr lang="zh-CN" altLang="zh-CN" sz="1200" kern="1200" dirty="0" smtClean="0">
                <a:solidFill>
                  <a:schemeClr val="tx1"/>
                </a:solidFill>
                <a:latin typeface="Arial" pitchFamily="34" charset="0"/>
                <a:ea typeface="+mn-ea"/>
                <a:cs typeface="+mn-cs"/>
              </a:rPr>
              <a:t>年代，以毛泽东同志为核心的党中央在延安开展了一次马克思主义教育运动，集中整治对党和革命事业危害最大的主观主义、宗派主义和党八股。通过近三年整风学习，总结了历史经验，澄清了什么是真马克思主义、什么是正确路线等重大是非问题，帮助</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患病</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的同志抛弃了错误思想和作风，大大增强了全党的团结统一，为抗日战争的最后胜利和新民主主义革命在全国的胜利奠定了重要的思想基础、政治基础，准备了高素质的骨干队伍。“批评和自我批评”就是这次延安整风创造的三大优良作风之一，与“理论联系实际、密切联系群众”一起成为我们党的传家宝和特有的政治优势。</a:t>
            </a: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extLst>
      <p:ext uri="{BB962C8B-B14F-4D97-AF65-F5344CB8AC3E}">
        <p14:creationId xmlns="" xmlns:p14="http://schemas.microsoft.com/office/powerpoint/2010/main" val="91749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r>
              <a:rPr lang="zh-CN" altLang="zh-CN" sz="1200" kern="1200" dirty="0" smtClean="0">
                <a:solidFill>
                  <a:schemeClr val="tx1"/>
                </a:solidFill>
                <a:latin typeface="Arial" pitchFamily="34" charset="0"/>
                <a:ea typeface="+mn-ea"/>
                <a:cs typeface="+mn-cs"/>
              </a:rPr>
              <a:t>金无足赤，人无完人。一个人无论知识多么渊博，工作经验多么丰富，取得的成绩多么巨大，工作中总会有不尽如人意之处，正视自己，总结自己，请别人剖析自己，警醒自己，经常开展批评与自我批评，才能在工作、生活中少走弯路，做到事半功倍。</a:t>
            </a:r>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9</a:t>
            </a:fld>
            <a:endParaRPr lang="en-US" altLang="zh-CN"/>
          </a:p>
        </p:txBody>
      </p:sp>
    </p:spTree>
    <p:extLst>
      <p:ext uri="{BB962C8B-B14F-4D97-AF65-F5344CB8AC3E}">
        <p14:creationId xmlns="" xmlns:p14="http://schemas.microsoft.com/office/powerpoint/2010/main" val="365583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lnSpc>
                <a:spcPct val="100000"/>
              </a:lnSpc>
              <a:defRPr sz="80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dirty="0">
              <a:solidFill>
                <a:srgbClr val="FFFFFF"/>
              </a:solidFill>
            </a:endParaRPr>
          </a:p>
        </p:txBody>
      </p:sp>
      <p:sp>
        <p:nvSpPr>
          <p:cNvPr id="8" name="Slide Number Placeholder 7"/>
          <p:cNvSpPr>
            <a:spLocks noGrp="1"/>
          </p:cNvSpPr>
          <p:nvPr>
            <p:ph type="sldNum" sz="quarter" idx="11"/>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dirty="0">
              <a:solidFill>
                <a:srgbClr val="FFFFFF"/>
              </a:solidFill>
            </a:endParaRPr>
          </a:p>
        </p:txBody>
      </p:sp>
      <p:sp>
        <p:nvSpPr>
          <p:cNvPr id="9" name="Footer Placeholder 8"/>
          <p:cNvSpPr>
            <a:spLocks noGrp="1"/>
          </p:cNvSpPr>
          <p:nvPr>
            <p:ph type="ftr" sz="quarter" idx="12"/>
          </p:nvPr>
        </p:nvSpPr>
        <p:spPr>
          <a:xfrm>
            <a:off x="659280" y="4768735"/>
            <a:ext cx="2848470" cy="273928"/>
          </a:xfrm>
          <a:prstGeom prst="rect">
            <a:avLst/>
          </a:prstGeom>
        </p:spPr>
        <p:txBody>
          <a:bodyPr lIns="91432" tIns="45716" rIns="91432" bIns="45716"/>
          <a:lstStyle/>
          <a:p>
            <a:endParaRPr kumimoji="0" lang="en-US">
              <a:solidFill>
                <a:schemeClr val="accent1">
                  <a:tint val="20000"/>
                </a:schemeClr>
              </a:solidFill>
            </a:endParaRPr>
          </a:p>
        </p:txBody>
      </p:sp>
    </p:spTree>
  </p:cSld>
  <p:clrMapOvr>
    <a:masterClrMapping/>
  </p:clrMapOvr>
  <p:transition spd="slow" advClick="0" advTm="0">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Tree>
  </p:cSld>
  <p:clrMapOvr>
    <a:masterClrMapping/>
  </p:clrMapOvr>
  <p:transition spd="slow" advClick="0" advTm="0">
    <p:cover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Tree>
  </p:cSld>
  <p:clrMapOvr>
    <a:masterClrMapping/>
  </p:clrMapOvr>
  <p:transition spd="slow" advClick="0" advTm="0">
    <p:cover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cSld>
  <p:clrMapOvr>
    <a:masterClrMapping/>
  </p:clrMapOvr>
  <p:transition spd="slow" advClick="0" advTm="0">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内容与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05894246"/>
      </p:ext>
    </p:extLst>
  </p:cSld>
  <p:clrMapOvr>
    <a:masterClrMapping/>
  </p:clrMapOvr>
  <p:transition spd="slow" advClick="0" advTm="0">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itchFamily="34" charset="0"/>
              <a:buChar char="•"/>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Tree>
  </p:cSld>
  <p:clrMapOvr>
    <a:masterClrMapping/>
  </p:clrMapOvr>
  <p:transition spd="slow" advClick="0" advTm="0">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8" name="Oval 7"/>
          <p:cNvSpPr/>
          <p:nvPr/>
        </p:nvSpPr>
        <p:spPr>
          <a:xfrm>
            <a:off x="4696640"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9" name="Oval 8"/>
          <p:cNvSpPr/>
          <p:nvPr/>
        </p:nvSpPr>
        <p:spPr>
          <a:xfrm>
            <a:off x="4297476"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Tree>
  </p:cSld>
  <p:clrMapOvr>
    <a:masterClrMapping/>
  </p:clrMapOvr>
  <p:transition spd="slow" advClick="0" advTm="0">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ransition spd="slow" advClick="0" advTm="0">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8" name="Footer Placeholder 7"/>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9" name="Slide Number Placeholder 8"/>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ransition spd="slow" advClick="0" advTm="0">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4" name="Footer Placeholder 3"/>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5" name="Slide Number Placeholder 4"/>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Tree>
  </p:cSld>
  <p:clrMapOvr>
    <a:masterClrMapping/>
  </p:clrMapOvr>
  <p:transition spd="slow" advClick="0" advTm="0">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spd="slow" advClick="0" advTm="0">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p>
        </p:txBody>
      </p:sp>
    </p:spTree>
  </p:cSld>
  <p:clrMapOvr>
    <a:masterClrMapping/>
  </p:clrMapOvr>
  <p:transition spd="slow" advClick="0" advTm="0">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pPr eaLnBrk="1" latinLnBrk="0" hangingPunct="1"/>
              <a:t>8/22/2016</a:t>
            </a:fld>
            <a:endParaRPr lang="en-US">
              <a:solidFill>
                <a:schemeClr val="tx1"/>
              </a:solidFill>
            </a:endParaRPr>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solidFill>
                <a:schemeClr val="tx1"/>
              </a:solidFill>
            </a:endParaRPr>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fld id="{D5BBC35B-A44B-4119-B8DA-DE9E3DFADA20}" type="slidenum">
              <a:rPr kumimoji="0" lang="en-US" smtClean="0"/>
              <a:pPr/>
              <a:t>‹#›</a:t>
            </a:fld>
            <a:endParaRPr kumimoji="0" lang="en-US">
              <a:solidFill>
                <a:schemeClr val="tx1"/>
              </a:solidFill>
            </a:endParaRPr>
          </a:p>
        </p:txBody>
      </p:sp>
    </p:spTree>
  </p:cSld>
  <p:clrMapOvr>
    <a:masterClrMapping/>
  </p:clrMapOvr>
  <p:transition spd="slow" advClick="0" advTm="0">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dministrator\Desktop\图片1.jp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9525" y="-3968"/>
            <a:ext cx="9136064" cy="5149056"/>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58" r:id="rId13"/>
  </p:sldLayoutIdLst>
  <p:transition spd="slow" advClick="0" advTm="0">
    <p:cover dir="rd"/>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8806" y="2429298"/>
            <a:ext cx="10897394" cy="2505446"/>
          </a:xfrm>
          <a:prstGeom prst="rect">
            <a:avLst/>
          </a:prstGeom>
          <a:noFill/>
          <a:ln w="9525">
            <a:noFill/>
            <a:miter lim="800000"/>
            <a:headEnd/>
            <a:tailEnd/>
          </a:ln>
          <a:effectLst/>
        </p:spPr>
      </p:pic>
      <p:sp>
        <p:nvSpPr>
          <p:cNvPr id="6" name="矩形 5"/>
          <p:cNvSpPr/>
          <p:nvPr/>
        </p:nvSpPr>
        <p:spPr>
          <a:xfrm>
            <a:off x="0" y="4325144"/>
            <a:ext cx="9145588" cy="8199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
          <p:cNvSpPr txBox="1"/>
          <p:nvPr/>
        </p:nvSpPr>
        <p:spPr>
          <a:xfrm>
            <a:off x="1143794" y="1319921"/>
            <a:ext cx="7391400" cy="1328823"/>
          </a:xfrm>
          <a:prstGeom prst="rect">
            <a:avLst/>
          </a:prstGeom>
          <a:noFill/>
          <a:ln>
            <a:noFill/>
          </a:ln>
        </p:spPr>
        <p:txBody>
          <a:bodyPr wrap="square" lIns="96770" tIns="48386" rIns="96770" bIns="48386" rtlCol="0">
            <a:spAutoFit/>
          </a:bodyPr>
          <a:lstStyle/>
          <a:p>
            <a:pPr algn="just"/>
            <a:r>
              <a:rPr lang="zh-CN" altLang="zh-CN" sz="4000" dirty="0" smtClean="0">
                <a:solidFill>
                  <a:srgbClr val="FF0000"/>
                </a:solidFill>
              </a:rPr>
              <a:t>发扬批评与自我批评优良作风，</a:t>
            </a:r>
            <a:r>
              <a:rPr lang="zh-CN" altLang="zh-CN" sz="4000" dirty="0" smtClean="0"/>
              <a:t>激发创一流高职院校内生动力</a:t>
            </a:r>
            <a:endParaRPr lang="zh-CN" altLang="zh-CN" sz="4000" dirty="0"/>
          </a:p>
        </p:txBody>
      </p:sp>
      <p:sp>
        <p:nvSpPr>
          <p:cNvPr id="9" name="TextBox 8"/>
          <p:cNvSpPr txBox="1"/>
          <p:nvPr/>
        </p:nvSpPr>
        <p:spPr>
          <a:xfrm>
            <a:off x="305594" y="0"/>
            <a:ext cx="2465281" cy="1323439"/>
          </a:xfrm>
          <a:prstGeom prst="rect">
            <a:avLst/>
          </a:prstGeom>
          <a:noFill/>
          <a:ln>
            <a:noFill/>
          </a:ln>
        </p:spPr>
        <p:txBody>
          <a:bodyPr wrap="square">
            <a:spAutoFit/>
          </a:bodyPr>
          <a:lstStyle>
            <a:defPPr>
              <a:defRPr lang="en-US"/>
            </a:defPPr>
            <a:lvl1pPr fontAlgn="auto">
              <a:spcBef>
                <a:spcPts val="0"/>
              </a:spcBef>
              <a:spcAft>
                <a:spcPts val="0"/>
              </a:spcAft>
              <a:defRPr sz="11500">
                <a:solidFill>
                  <a:schemeClr val="bg1"/>
                </a:solidFill>
                <a:effectLst>
                  <a:outerShdw blurRad="25400" dist="25400" algn="l" rotWithShape="0">
                    <a:prstClr val="black">
                      <a:alpha val="61000"/>
                    </a:prstClr>
                  </a:outerShdw>
                </a:effectLst>
                <a:latin typeface="Edwardian Script ITC" pitchFamily="66" charset="0"/>
                <a:ea typeface="叶根友刀锋黑草" pitchFamily="2" charset="-122"/>
              </a:defRPr>
            </a:lvl1pPr>
            <a:lvl2pPr marL="742950" indent="-285750" eaLnBrk="0" fontAlgn="base" hangingPunct="0">
              <a:spcBef>
                <a:spcPct val="0"/>
              </a:spcBef>
              <a:spcAft>
                <a:spcPct val="0"/>
              </a:spcAft>
              <a:defRPr>
                <a:latin typeface="Calibri" pitchFamily="34" charset="0"/>
                <a:ea typeface="宋体" charset="-122"/>
              </a:defRPr>
            </a:lvl2pPr>
            <a:lvl3pPr marL="1143000" indent="-228600" eaLnBrk="0" fontAlgn="base" hangingPunct="0">
              <a:spcBef>
                <a:spcPct val="0"/>
              </a:spcBef>
              <a:spcAft>
                <a:spcPct val="0"/>
              </a:spcAft>
              <a:defRPr>
                <a:latin typeface="Calibri" pitchFamily="34" charset="0"/>
                <a:ea typeface="宋体" charset="-122"/>
              </a:defRPr>
            </a:lvl3pPr>
            <a:lvl4pPr marL="1600200" indent="-228600" eaLnBrk="0" fontAlgn="base" hangingPunct="0">
              <a:spcBef>
                <a:spcPct val="0"/>
              </a:spcBef>
              <a:spcAft>
                <a:spcPct val="0"/>
              </a:spcAft>
              <a:defRPr>
                <a:latin typeface="Calibri" pitchFamily="34" charset="0"/>
                <a:ea typeface="宋体" charset="-122"/>
              </a:defRPr>
            </a:lvl4pPr>
            <a:lvl5pPr marL="2057400" indent="-228600" eaLnBrk="0" fontAlgn="base" hangingPunct="0">
              <a:spcBef>
                <a:spcPct val="0"/>
              </a:spcBef>
              <a:spcAft>
                <a:spcPct val="0"/>
              </a:spcAft>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r>
              <a:rPr lang="en-US" altLang="zh-CN" sz="8000" b="0" dirty="0" smtClean="0">
                <a:ln w="12700">
                  <a:noFill/>
                </a:ln>
                <a:solidFill>
                  <a:srgbClr val="7030A0"/>
                </a:solidFill>
                <a:effectLst/>
                <a:latin typeface="Impact" pitchFamily="34" charset="0"/>
                <a:cs typeface="Times New Roman" pitchFamily="18" charset="0"/>
              </a:rPr>
              <a:t>2016</a:t>
            </a:r>
            <a:endParaRPr lang="zh-CN" altLang="en-US" sz="8000" b="0" dirty="0">
              <a:ln w="12700">
                <a:noFill/>
              </a:ln>
              <a:solidFill>
                <a:srgbClr val="7030A0"/>
              </a:solidFill>
              <a:effectLst/>
              <a:latin typeface="Impact" pitchFamily="34" charset="0"/>
              <a:cs typeface="Times New Roman" pitchFamily="18" charset="0"/>
            </a:endParaRPr>
          </a:p>
        </p:txBody>
      </p:sp>
      <p:pic>
        <p:nvPicPr>
          <p:cNvPr id="1027" name="Picture 3"/>
          <p:cNvPicPr>
            <a:picLocks noChangeAspect="1" noChangeArrowheads="1"/>
          </p:cNvPicPr>
          <p:nvPr/>
        </p:nvPicPr>
        <p:blipFill>
          <a:blip r:embed="rId4" cstate="print"/>
          <a:srcRect/>
          <a:stretch>
            <a:fillRect/>
          </a:stretch>
        </p:blipFill>
        <p:spPr bwMode="auto">
          <a:xfrm>
            <a:off x="6553994" y="205148"/>
            <a:ext cx="2286000" cy="462396"/>
          </a:xfrm>
          <a:prstGeom prst="rect">
            <a:avLst/>
          </a:prstGeom>
          <a:noFill/>
          <a:ln w="9525">
            <a:noFill/>
            <a:miter lim="800000"/>
            <a:headEnd/>
            <a:tailEnd/>
          </a:ln>
          <a:effectLst/>
        </p:spPr>
      </p:pic>
    </p:spTree>
    <p:extLst>
      <p:ext uri="{BB962C8B-B14F-4D97-AF65-F5344CB8AC3E}">
        <p14:creationId xmlns="" xmlns:p14="http://schemas.microsoft.com/office/powerpoint/2010/main" val="278758506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1000"/>
                                        <p:tgtEl>
                                          <p:spTgt spid="102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par>
                                <p:cTn id="16" presetID="52" presetClass="entr" presetSubtype="0" fill="hold" grpId="0" nodeType="withEffect">
                                  <p:stCondLst>
                                    <p:cond delay="0"/>
                                  </p:stCondLst>
                                  <p:iterate type="lt">
                                    <p:tmPct val="5397"/>
                                  </p:iterate>
                                  <p:childTnLst>
                                    <p:set>
                                      <p:cBhvr>
                                        <p:cTn id="17" dur="1" fill="hold">
                                          <p:stCondLst>
                                            <p:cond delay="0"/>
                                          </p:stCondLst>
                                        </p:cTn>
                                        <p:tgtEl>
                                          <p:spTgt spid="9"/>
                                        </p:tgtEl>
                                        <p:attrNameLst>
                                          <p:attrName>style.visibility</p:attrName>
                                        </p:attrNameLst>
                                      </p:cBhvr>
                                      <p:to>
                                        <p:strVal val="visible"/>
                                      </p:to>
                                    </p:set>
                                    <p:animScale>
                                      <p:cBhvr>
                                        <p:cTn id="18" dur="1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750" decel="50000" fill="hold">
                                          <p:stCondLst>
                                            <p:cond delay="0"/>
                                          </p:stCondLst>
                                        </p:cTn>
                                        <p:tgtEl>
                                          <p:spTgt spid="9"/>
                                        </p:tgtEl>
                                        <p:attrNameLst>
                                          <p:attrName>ppt_x</p:attrName>
                                          <p:attrName>ppt_y</p:attrName>
                                        </p:attrNameLst>
                                      </p:cBhvr>
                                    </p:animMotion>
                                    <p:animEffect transition="in" filter="fade">
                                      <p:cBhvr>
                                        <p:cTn id="20" dur="1750"/>
                                        <p:tgtEl>
                                          <p:spTgt spid="9"/>
                                        </p:tgtEl>
                                      </p:cBhvr>
                                    </p:animEffect>
                                  </p:childTnLst>
                                </p:cTn>
                              </p:par>
                              <p:par>
                                <p:cTn id="21" presetID="2" presetClass="entr" presetSubtype="9" fill="hold" grpId="0" nodeType="withEffect">
                                  <p:stCondLst>
                                    <p:cond delay="700"/>
                                  </p:stCondLst>
                                  <p:iterate type="lt">
                                    <p:tmPct val="26667"/>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组合 26"/>
          <p:cNvGrpSpPr/>
          <p:nvPr/>
        </p:nvGrpSpPr>
        <p:grpSpPr>
          <a:xfrm>
            <a:off x="838994" y="1124743"/>
            <a:ext cx="7527033" cy="3200400"/>
            <a:chOff x="762794" y="1505744"/>
            <a:chExt cx="7527033" cy="2497832"/>
          </a:xfrm>
        </p:grpSpPr>
        <p:sp>
          <p:nvSpPr>
            <p:cNvPr id="24" name="圆角矩形 23"/>
            <p:cNvSpPr/>
            <p:nvPr/>
          </p:nvSpPr>
          <p:spPr>
            <a:xfrm>
              <a:off x="838994" y="1581904"/>
              <a:ext cx="7391400" cy="2362200"/>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93"/>
            <p:cNvSpPr/>
            <p:nvPr/>
          </p:nvSpPr>
          <p:spPr>
            <a:xfrm>
              <a:off x="762794" y="15057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93"/>
            <p:cNvSpPr/>
            <p:nvPr/>
          </p:nvSpPr>
          <p:spPr>
            <a:xfrm rot="10800000">
              <a:off x="8001795" y="37155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47"/>
          <p:cNvSpPr txBox="1">
            <a:spLocks noChangeArrowheads="1"/>
          </p:cNvSpPr>
          <p:nvPr/>
        </p:nvSpPr>
        <p:spPr bwMode="auto">
          <a:xfrm>
            <a:off x="991394" y="1048544"/>
            <a:ext cx="7162800" cy="3199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just" eaLnBrk="1" hangingPunct="1">
              <a:lnSpc>
                <a:spcPct val="150000"/>
              </a:lnSpc>
              <a:spcBef>
                <a:spcPct val="0"/>
              </a:spcBef>
              <a:buFontTx/>
              <a:buNone/>
            </a:pPr>
            <a:r>
              <a:rPr lang="en-US" altLang="zh-CN" sz="2800" dirty="0" smtClean="0">
                <a:latin typeface="+mn-ea"/>
                <a:ea typeface="+mn-ea"/>
              </a:rPr>
              <a:t>   </a:t>
            </a:r>
            <a:r>
              <a:rPr lang="zh-CN" altLang="zh-CN" sz="2800" dirty="0" smtClean="0">
                <a:latin typeface="+mn-ea"/>
                <a:ea typeface="+mn-ea"/>
              </a:rPr>
              <a:t>毛泽东同志</a:t>
            </a:r>
            <a:r>
              <a:rPr lang="zh-CN" altLang="zh-CN" sz="2800" b="0" dirty="0" smtClean="0">
                <a:latin typeface="+mn-ea"/>
                <a:ea typeface="+mn-ea"/>
              </a:rPr>
              <a:t>曾形象地说：“房子是应该经常打扫的，不打扫就会积满了灰尘</a:t>
            </a:r>
            <a:r>
              <a:rPr lang="en-US" altLang="zh-CN" sz="2800" b="0" dirty="0" smtClean="0">
                <a:latin typeface="+mn-ea"/>
                <a:ea typeface="+mn-ea"/>
              </a:rPr>
              <a:t>;</a:t>
            </a:r>
            <a:r>
              <a:rPr lang="zh-CN" altLang="zh-CN" sz="2800" b="0" dirty="0" smtClean="0">
                <a:latin typeface="+mn-ea"/>
                <a:ea typeface="+mn-ea"/>
              </a:rPr>
              <a:t>脸是应该经常洗的，不洗也就会灰尘满面。我们同志的思想，我们党的工作，也会沾染灰尘的，也应该打扫和洗涤。</a:t>
            </a:r>
            <a:endParaRPr lang="zh-CN" altLang="en-US" sz="2800" b="0" dirty="0">
              <a:solidFill>
                <a:schemeClr val="accent3">
                  <a:lumMod val="75000"/>
                </a:schemeClr>
              </a:solidFill>
              <a:latin typeface="+mn-ea"/>
              <a:ea typeface="+mn-ea"/>
            </a:endParaRPr>
          </a:p>
        </p:txBody>
      </p:sp>
      <p:grpSp>
        <p:nvGrpSpPr>
          <p:cNvPr id="37" name="组合 36"/>
          <p:cNvGrpSpPr/>
          <p:nvPr/>
        </p:nvGrpSpPr>
        <p:grpSpPr>
          <a:xfrm>
            <a:off x="533400" y="144332"/>
            <a:ext cx="8612188" cy="599412"/>
            <a:chOff x="533400" y="144332"/>
            <a:chExt cx="8612188" cy="599412"/>
          </a:xfrm>
        </p:grpSpPr>
        <p:sp>
          <p:nvSpPr>
            <p:cNvPr id="38"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39" name="组合 10"/>
            <p:cNvGrpSpPr/>
            <p:nvPr/>
          </p:nvGrpSpPr>
          <p:grpSpPr>
            <a:xfrm>
              <a:off x="575653" y="178669"/>
              <a:ext cx="263341" cy="395013"/>
              <a:chOff x="5284519" y="1508166"/>
              <a:chExt cx="213756" cy="427512"/>
            </a:xfrm>
          </p:grpSpPr>
          <p:cxnSp>
            <p:nvCxnSpPr>
              <p:cNvPr id="54" name="直接连接符 53"/>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0" name="直接连接符 39"/>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1" name="组合 16"/>
            <p:cNvGrpSpPr/>
            <p:nvPr/>
          </p:nvGrpSpPr>
          <p:grpSpPr>
            <a:xfrm flipV="1">
              <a:off x="533400" y="667544"/>
              <a:ext cx="7544594" cy="76200"/>
              <a:chOff x="254044" y="-1008856"/>
              <a:chExt cx="7290550" cy="156708"/>
            </a:xfrm>
          </p:grpSpPr>
          <p:sp>
            <p:nvSpPr>
              <p:cNvPr id="42" name="矩形 41"/>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 xmlns:p14="http://schemas.microsoft.com/office/powerpoint/2010/main" val="423740533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TextBox 56"/>
          <p:cNvSpPr txBox="1"/>
          <p:nvPr/>
        </p:nvSpPr>
        <p:spPr>
          <a:xfrm>
            <a:off x="1143794" y="1962944"/>
            <a:ext cx="6858000" cy="2308324"/>
          </a:xfrm>
          <a:prstGeom prst="rect">
            <a:avLst/>
          </a:prstGeom>
          <a:noFill/>
        </p:spPr>
        <p:txBody>
          <a:bodyPr wrap="square" rtlCol="0">
            <a:spAutoFit/>
          </a:bodyPr>
          <a:lstStyle/>
          <a:p>
            <a:pPr lvl="0" algn="just">
              <a:lnSpc>
                <a:spcPct val="150000"/>
              </a:lnSpc>
            </a:pPr>
            <a:r>
              <a:rPr lang="en-US" altLang="zh-CN" sz="3200" b="0" dirty="0" smtClean="0">
                <a:latin typeface="+mn-ea"/>
                <a:ea typeface="+mn-ea"/>
              </a:rPr>
              <a:t>   “</a:t>
            </a:r>
            <a:r>
              <a:rPr lang="zh-CN" altLang="zh-CN" sz="3200" b="0" dirty="0" smtClean="0">
                <a:latin typeface="+mn-ea"/>
                <a:ea typeface="+mn-ea"/>
              </a:rPr>
              <a:t>世界上只有那些善于自我批判的公司才能存活下来，华为成功的关键是自我批判</a:t>
            </a:r>
            <a:r>
              <a:rPr lang="en-US" altLang="zh-CN" sz="3200" b="0" dirty="0" smtClean="0">
                <a:latin typeface="+mn-ea"/>
                <a:ea typeface="+mn-ea"/>
              </a:rPr>
              <a:t>”</a:t>
            </a:r>
            <a:r>
              <a:rPr lang="zh-CN" altLang="zh-CN" sz="3200" b="0" dirty="0" smtClean="0">
                <a:latin typeface="+mn-ea"/>
                <a:ea typeface="+mn-ea"/>
              </a:rPr>
              <a:t>。</a:t>
            </a:r>
            <a:endParaRPr lang="zh-CN" altLang="en-US" sz="3200" b="0" dirty="0">
              <a:latin typeface="+mn-ea"/>
              <a:ea typeface="+mn-ea"/>
            </a:endParaRPr>
          </a:p>
        </p:txBody>
      </p:sp>
      <p:grpSp>
        <p:nvGrpSpPr>
          <p:cNvPr id="46" name="组合 45"/>
          <p:cNvGrpSpPr/>
          <p:nvPr/>
        </p:nvGrpSpPr>
        <p:grpSpPr>
          <a:xfrm>
            <a:off x="533400" y="144332"/>
            <a:ext cx="8612188" cy="599412"/>
            <a:chOff x="533400" y="144332"/>
            <a:chExt cx="8612188" cy="599412"/>
          </a:xfrm>
        </p:grpSpPr>
        <p:sp>
          <p:nvSpPr>
            <p:cNvPr id="47"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48" name="组合 10"/>
            <p:cNvGrpSpPr/>
            <p:nvPr/>
          </p:nvGrpSpPr>
          <p:grpSpPr>
            <a:xfrm>
              <a:off x="575653" y="178669"/>
              <a:ext cx="263341" cy="395013"/>
              <a:chOff x="5284519" y="1508166"/>
              <a:chExt cx="213756" cy="427512"/>
            </a:xfrm>
          </p:grpSpPr>
          <p:cxnSp>
            <p:nvCxnSpPr>
              <p:cNvPr id="69" name="直接连接符 6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52" name="直接连接符 51"/>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53" name="组合 16"/>
            <p:cNvGrpSpPr/>
            <p:nvPr/>
          </p:nvGrpSpPr>
          <p:grpSpPr>
            <a:xfrm flipV="1">
              <a:off x="533400" y="667544"/>
              <a:ext cx="7544594" cy="76200"/>
              <a:chOff x="254044" y="-1008856"/>
              <a:chExt cx="7290550" cy="156708"/>
            </a:xfrm>
          </p:grpSpPr>
          <p:sp>
            <p:nvSpPr>
              <p:cNvPr id="65" name="矩形 6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TextBox 14"/>
          <p:cNvSpPr txBox="1"/>
          <p:nvPr/>
        </p:nvSpPr>
        <p:spPr>
          <a:xfrm>
            <a:off x="153194" y="1149569"/>
            <a:ext cx="5314275" cy="584775"/>
          </a:xfrm>
          <a:prstGeom prst="rect">
            <a:avLst/>
          </a:prstGeom>
          <a:noFill/>
        </p:spPr>
        <p:txBody>
          <a:bodyPr wrap="none" rtlCol="0">
            <a:spAutoFit/>
          </a:bodyPr>
          <a:lstStyle/>
          <a:p>
            <a:r>
              <a:rPr lang="en-US" altLang="zh-CN" sz="3200" b="0" dirty="0" smtClean="0">
                <a:latin typeface="+mn-ea"/>
              </a:rPr>
              <a:t> </a:t>
            </a:r>
            <a:r>
              <a:rPr lang="zh-CN" altLang="zh-CN" sz="3200" b="0" dirty="0" smtClean="0">
                <a:latin typeface="+mn-ea"/>
              </a:rPr>
              <a:t>华为公司创始人任正非说：</a:t>
            </a:r>
            <a:endParaRPr lang="zh-CN" altLang="en-US" sz="3200" dirty="0"/>
          </a:p>
        </p:txBody>
      </p:sp>
    </p:spTree>
    <p:extLst>
      <p:ext uri="{BB962C8B-B14F-4D97-AF65-F5344CB8AC3E}">
        <p14:creationId xmlns="" xmlns:p14="http://schemas.microsoft.com/office/powerpoint/2010/main" val="605247881"/>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TextBox 59"/>
          <p:cNvSpPr txBox="1"/>
          <p:nvPr/>
        </p:nvSpPr>
        <p:spPr>
          <a:xfrm>
            <a:off x="915194" y="1658144"/>
            <a:ext cx="7010400" cy="3046988"/>
          </a:xfrm>
          <a:prstGeom prst="rect">
            <a:avLst/>
          </a:prstGeom>
          <a:noFill/>
        </p:spPr>
        <p:txBody>
          <a:bodyPr wrap="square" rtlCol="0">
            <a:spAutoFit/>
          </a:bodyPr>
          <a:lstStyle/>
          <a:p>
            <a:pPr algn="just">
              <a:lnSpc>
                <a:spcPct val="150000"/>
              </a:lnSpc>
            </a:pPr>
            <a:r>
              <a:rPr lang="en-US" altLang="zh-CN" sz="3200" dirty="0" smtClean="0">
                <a:latin typeface="+mn-ea"/>
                <a:ea typeface="+mn-ea"/>
              </a:rPr>
              <a:t>    </a:t>
            </a:r>
            <a:r>
              <a:rPr lang="zh-CN" altLang="zh-CN" sz="3200" dirty="0" smtClean="0">
                <a:latin typeface="+mn-ea"/>
                <a:ea typeface="+mn-ea"/>
              </a:rPr>
              <a:t>一定要借鉴延安整风时期的经验，遵照“</a:t>
            </a:r>
            <a:r>
              <a:rPr lang="zh-CN" altLang="zh-CN" sz="3200" dirty="0" smtClean="0">
                <a:solidFill>
                  <a:srgbClr val="FF0000"/>
                </a:solidFill>
                <a:latin typeface="+mn-ea"/>
                <a:ea typeface="+mn-ea"/>
              </a:rPr>
              <a:t>照镜子、正衣冠、洗洗澡、治治病</a:t>
            </a:r>
            <a:r>
              <a:rPr lang="zh-CN" altLang="zh-CN" sz="3200" dirty="0" smtClean="0">
                <a:latin typeface="+mn-ea"/>
                <a:ea typeface="+mn-ea"/>
              </a:rPr>
              <a:t>”的十二字总要求， “在批评与自我批评上好好下一番功夫”。</a:t>
            </a:r>
            <a:endParaRPr lang="zh-CN" altLang="en-US" b="0" dirty="0">
              <a:latin typeface="+mn-ea"/>
              <a:ea typeface="+mn-ea"/>
            </a:endParaRPr>
          </a:p>
        </p:txBody>
      </p:sp>
      <p:grpSp>
        <p:nvGrpSpPr>
          <p:cNvPr id="35" name="组合 34"/>
          <p:cNvGrpSpPr/>
          <p:nvPr/>
        </p:nvGrpSpPr>
        <p:grpSpPr>
          <a:xfrm>
            <a:off x="533400" y="144332"/>
            <a:ext cx="8612188" cy="599412"/>
            <a:chOff x="533400" y="144332"/>
            <a:chExt cx="8612188" cy="599412"/>
          </a:xfrm>
        </p:grpSpPr>
        <p:sp>
          <p:nvSpPr>
            <p:cNvPr id="36"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38" name="组合 10"/>
            <p:cNvGrpSpPr/>
            <p:nvPr/>
          </p:nvGrpSpPr>
          <p:grpSpPr>
            <a:xfrm>
              <a:off x="575653" y="178669"/>
              <a:ext cx="263341" cy="395013"/>
              <a:chOff x="5284519" y="1508166"/>
              <a:chExt cx="213756" cy="427512"/>
            </a:xfrm>
          </p:grpSpPr>
          <p:cxnSp>
            <p:nvCxnSpPr>
              <p:cNvPr id="48" name="直接连接符 47"/>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1" name="直接连接符 40"/>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2" name="组合 16"/>
            <p:cNvGrpSpPr/>
            <p:nvPr/>
          </p:nvGrpSpPr>
          <p:grpSpPr>
            <a:xfrm flipV="1">
              <a:off x="533400" y="667544"/>
              <a:ext cx="7544594" cy="76200"/>
              <a:chOff x="254044" y="-1008856"/>
              <a:chExt cx="7290550" cy="156708"/>
            </a:xfrm>
          </p:grpSpPr>
          <p:sp>
            <p:nvSpPr>
              <p:cNvPr id="43" name="矩形 42"/>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TextBox 14"/>
          <p:cNvSpPr txBox="1"/>
          <p:nvPr/>
        </p:nvSpPr>
        <p:spPr>
          <a:xfrm>
            <a:off x="794425" y="972344"/>
            <a:ext cx="4083169" cy="584775"/>
          </a:xfrm>
          <a:prstGeom prst="rect">
            <a:avLst/>
          </a:prstGeom>
          <a:noFill/>
        </p:spPr>
        <p:txBody>
          <a:bodyPr wrap="none" rtlCol="0">
            <a:spAutoFit/>
          </a:bodyPr>
          <a:lstStyle/>
          <a:p>
            <a:r>
              <a:rPr lang="zh-CN" altLang="zh-CN" sz="3200" b="0" dirty="0" smtClean="0">
                <a:latin typeface="+mn-ea"/>
              </a:rPr>
              <a:t>习近平同志多次强调</a:t>
            </a:r>
            <a:r>
              <a:rPr lang="en-US" altLang="zh-CN" sz="3200" b="0" dirty="0" smtClean="0">
                <a:latin typeface="+mn-ea"/>
              </a:rPr>
              <a:t>:</a:t>
            </a:r>
            <a:endParaRPr lang="zh-CN" altLang="en-US" sz="3200" dirty="0"/>
          </a:p>
        </p:txBody>
      </p:sp>
    </p:spTree>
    <p:extLst>
      <p:ext uri="{BB962C8B-B14F-4D97-AF65-F5344CB8AC3E}">
        <p14:creationId xmlns="" xmlns:p14="http://schemas.microsoft.com/office/powerpoint/2010/main" val="605247881"/>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0-#ppt_w/2"/>
                                          </p:val>
                                        </p:tav>
                                        <p:tav tm="100000">
                                          <p:val>
                                            <p:strVal val="#ppt_x"/>
                                          </p:val>
                                        </p:tav>
                                      </p:tavLst>
                                    </p:anim>
                                    <p:anim calcmode="lin" valueType="num">
                                      <p:cBhvr additive="base">
                                        <p:cTn id="16"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C:\Users\Administrator\Desktop\图片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25" y="-3968"/>
            <a:ext cx="9136064" cy="514905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itchFamily="34" charset="0"/>
              </a:rPr>
              <a:t>02</a:t>
            </a:r>
            <a:endParaRPr lang="zh-CN" altLang="en-US" sz="8000" b="0" kern="0" dirty="0">
              <a:solidFill>
                <a:srgbClr val="0067B4"/>
              </a:solidFill>
              <a:effectLst>
                <a:glow rad="63500">
                  <a:schemeClr val="bg1">
                    <a:lumMod val="65000"/>
                    <a:alpha val="40000"/>
                  </a:schemeClr>
                </a:glow>
              </a:effectLst>
              <a:latin typeface="Impact"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itchFamily="34" charset="-122"/>
                <a:ea typeface="微软雅黑" pitchFamily="34" charset="-122"/>
              </a:rPr>
              <a:t>第二部份</a:t>
            </a:r>
            <a:endParaRPr lang="zh-CN" altLang="en-US" sz="2500" b="0" kern="0" dirty="0">
              <a:solidFill>
                <a:schemeClr val="bg1"/>
              </a:solidFill>
              <a:effectLst>
                <a:glow rad="63500">
                  <a:schemeClr val="bg1">
                    <a:lumMod val="65000"/>
                    <a:alpha val="40000"/>
                  </a:schemeClr>
                </a:glow>
              </a:effectLst>
              <a:latin typeface="微软雅黑" pitchFamily="34" charset="-122"/>
              <a:ea typeface="微软雅黑" pitchFamily="34" charset="-122"/>
            </a:endParaRPr>
          </a:p>
        </p:txBody>
      </p:sp>
      <p:sp>
        <p:nvSpPr>
          <p:cNvPr id="22" name="矩形 21"/>
          <p:cNvSpPr/>
          <p:nvPr/>
        </p:nvSpPr>
        <p:spPr>
          <a:xfrm>
            <a:off x="5106194" y="2039144"/>
            <a:ext cx="3657600" cy="1205713"/>
          </a:xfrm>
          <a:prstGeom prst="rect">
            <a:avLst/>
          </a:prstGeom>
        </p:spPr>
        <p:txBody>
          <a:bodyPr wrap="square" lIns="96770" tIns="48386" rIns="96770" bIns="48386">
            <a:spAutoFit/>
          </a:bodyPr>
          <a:lstStyle/>
          <a:p>
            <a:r>
              <a:rPr lang="zh-CN" altLang="zh-CN" sz="3600" dirty="0" smtClean="0"/>
              <a:t>为什么要开展批评与自我批评？</a:t>
            </a:r>
            <a:endParaRPr lang="zh-CN" altLang="zh-CN" sz="3600" dirty="0"/>
          </a:p>
        </p:txBody>
      </p:sp>
    </p:spTree>
    <p:extLst>
      <p:ext uri="{BB962C8B-B14F-4D97-AF65-F5344CB8AC3E}">
        <p14:creationId xmlns="" xmlns:p14="http://schemas.microsoft.com/office/powerpoint/2010/main" val="1726489111"/>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3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9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9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4194" y="982524"/>
            <a:ext cx="8000999" cy="523220"/>
          </a:xfrm>
          <a:prstGeom prst="rect">
            <a:avLst/>
          </a:prstGeom>
          <a:noFill/>
        </p:spPr>
        <p:txBody>
          <a:bodyPr wrap="square" rtlCol="0">
            <a:spAutoFit/>
          </a:bodyPr>
          <a:lstStyle/>
          <a:p>
            <a:pPr lvl="0" algn="l"/>
            <a:r>
              <a:rPr lang="en-US" altLang="zh-CN" sz="2800" dirty="0" smtClean="0"/>
              <a:t>1.</a:t>
            </a:r>
            <a:r>
              <a:rPr lang="zh-CN" altLang="zh-CN" sz="2800" dirty="0" smtClean="0"/>
              <a:t>是党的建设特别是全面从严治党不断深入的需要。</a:t>
            </a:r>
          </a:p>
        </p:txBody>
      </p:sp>
      <p:sp>
        <p:nvSpPr>
          <p:cNvPr id="14" name="TextBox 13"/>
          <p:cNvSpPr txBox="1"/>
          <p:nvPr/>
        </p:nvSpPr>
        <p:spPr>
          <a:xfrm>
            <a:off x="534194" y="1658144"/>
            <a:ext cx="7696200" cy="738664"/>
          </a:xfrm>
          <a:prstGeom prst="rect">
            <a:avLst/>
          </a:prstGeom>
          <a:noFill/>
        </p:spPr>
        <p:txBody>
          <a:bodyPr wrap="square" rtlCol="0">
            <a:spAutoFit/>
          </a:bodyPr>
          <a:lstStyle/>
          <a:p>
            <a:pPr algn="l">
              <a:lnSpc>
                <a:spcPct val="150000"/>
              </a:lnSpc>
            </a:pPr>
            <a:r>
              <a:rPr lang="en-US" altLang="zh-CN" sz="2800" dirty="0" smtClean="0">
                <a:latin typeface="+mn-ea"/>
                <a:ea typeface="+mn-ea"/>
              </a:rPr>
              <a:t>1</a:t>
            </a:r>
            <a:r>
              <a:rPr lang="zh-CN" altLang="en-US" sz="2800" dirty="0" smtClean="0">
                <a:latin typeface="+mn-ea"/>
                <a:ea typeface="+mn-ea"/>
              </a:rPr>
              <a:t>）</a:t>
            </a:r>
            <a:r>
              <a:rPr lang="zh-CN" altLang="zh-CN" sz="2800" dirty="0" smtClean="0"/>
              <a:t>是党的建设的需要。</a:t>
            </a:r>
            <a:endParaRPr lang="zh-CN" altLang="en-US" sz="2800" b="0" dirty="0">
              <a:latin typeface="+mn-ea"/>
              <a:ea typeface="+mn-ea"/>
            </a:endParaRPr>
          </a:p>
        </p:txBody>
      </p:sp>
      <p:grpSp>
        <p:nvGrpSpPr>
          <p:cNvPr id="30" name="组合 29"/>
          <p:cNvGrpSpPr/>
          <p:nvPr/>
        </p:nvGrpSpPr>
        <p:grpSpPr>
          <a:xfrm>
            <a:off x="533400" y="144332"/>
            <a:ext cx="8612188" cy="599412"/>
            <a:chOff x="533400" y="144332"/>
            <a:chExt cx="8612188" cy="599412"/>
          </a:xfrm>
        </p:grpSpPr>
        <p:sp>
          <p:nvSpPr>
            <p:cNvPr id="3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2" name="组合 10"/>
            <p:cNvGrpSpPr/>
            <p:nvPr/>
          </p:nvGrpSpPr>
          <p:grpSpPr>
            <a:xfrm>
              <a:off x="575653" y="178669"/>
              <a:ext cx="263341" cy="395013"/>
              <a:chOff x="5284519" y="1508166"/>
              <a:chExt cx="213756" cy="427512"/>
            </a:xfrm>
          </p:grpSpPr>
          <p:cxnSp>
            <p:nvCxnSpPr>
              <p:cNvPr id="39" name="直接连接符 3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4" name="组合 16"/>
            <p:cNvGrpSpPr/>
            <p:nvPr/>
          </p:nvGrpSpPr>
          <p:grpSpPr>
            <a:xfrm flipV="1">
              <a:off x="533400" y="667544"/>
              <a:ext cx="7544594" cy="76200"/>
              <a:chOff x="254044" y="-1008856"/>
              <a:chExt cx="7290550" cy="156708"/>
            </a:xfrm>
          </p:grpSpPr>
          <p:sp>
            <p:nvSpPr>
              <p:cNvPr id="35" name="矩形 3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 name="TextBox 15"/>
          <p:cNvSpPr txBox="1"/>
          <p:nvPr/>
        </p:nvSpPr>
        <p:spPr>
          <a:xfrm>
            <a:off x="762794" y="2648744"/>
            <a:ext cx="7543800" cy="1930337"/>
          </a:xfrm>
          <a:prstGeom prst="rect">
            <a:avLst/>
          </a:prstGeom>
          <a:noFill/>
        </p:spPr>
        <p:txBody>
          <a:bodyPr wrap="square" rtlCol="0">
            <a:spAutoFit/>
          </a:bodyPr>
          <a:lstStyle/>
          <a:p>
            <a:pPr algn="just">
              <a:lnSpc>
                <a:spcPct val="150000"/>
              </a:lnSpc>
            </a:pPr>
            <a:r>
              <a:rPr lang="en-US" altLang="zh-CN" sz="2800" dirty="0" smtClean="0">
                <a:latin typeface="+mn-ea"/>
                <a:ea typeface="+mn-ea"/>
              </a:rPr>
              <a:t>    </a:t>
            </a:r>
            <a:r>
              <a:rPr lang="zh-CN" altLang="zh-CN" sz="2800" dirty="0" smtClean="0">
                <a:latin typeface="+mn-ea"/>
                <a:ea typeface="+mn-ea"/>
              </a:rPr>
              <a:t>党的建设实践已经充分表明，什么时候批评和自我批评搞得好，党内就风清气正，党的事业就蓬勃发展，反之就会受损失、走弯路。</a:t>
            </a:r>
            <a:endParaRPr lang="zh-CN" altLang="en-US" sz="2800" b="0" dirty="0">
              <a:latin typeface="+mn-ea"/>
              <a:ea typeface="+mn-ea"/>
            </a:endParaRP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67594" y="944269"/>
            <a:ext cx="7696200" cy="637675"/>
          </a:xfrm>
          <a:prstGeom prst="rect">
            <a:avLst/>
          </a:prstGeom>
          <a:noFill/>
        </p:spPr>
        <p:txBody>
          <a:bodyPr wrap="square" rtlCol="0">
            <a:spAutoFit/>
          </a:bodyPr>
          <a:lstStyle/>
          <a:p>
            <a:pPr algn="l">
              <a:lnSpc>
                <a:spcPct val="150000"/>
              </a:lnSpc>
            </a:pPr>
            <a:r>
              <a:rPr lang="zh-CN" altLang="zh-CN" sz="2800" dirty="0" smtClean="0"/>
              <a:t>其次，是全面从严治党不断深入的需要。</a:t>
            </a:r>
            <a:endParaRPr lang="zh-CN" altLang="en-US" sz="2800" b="0" dirty="0">
              <a:latin typeface="+mn-ea"/>
              <a:ea typeface="+mn-ea"/>
            </a:endParaRPr>
          </a:p>
        </p:txBody>
      </p:sp>
      <p:grpSp>
        <p:nvGrpSpPr>
          <p:cNvPr id="2" name="组合 29"/>
          <p:cNvGrpSpPr/>
          <p:nvPr/>
        </p:nvGrpSpPr>
        <p:grpSpPr>
          <a:xfrm>
            <a:off x="533400" y="144332"/>
            <a:ext cx="8612188" cy="599412"/>
            <a:chOff x="533400" y="144332"/>
            <a:chExt cx="8612188" cy="599412"/>
          </a:xfrm>
        </p:grpSpPr>
        <p:sp>
          <p:nvSpPr>
            <p:cNvPr id="3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39" name="直接连接符 3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35" name="矩形 3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TextBox 16"/>
          <p:cNvSpPr txBox="1"/>
          <p:nvPr/>
        </p:nvSpPr>
        <p:spPr>
          <a:xfrm>
            <a:off x="1143794" y="2115344"/>
            <a:ext cx="6781800" cy="2031325"/>
          </a:xfrm>
          <a:prstGeom prst="rect">
            <a:avLst/>
          </a:prstGeom>
          <a:noFill/>
        </p:spPr>
        <p:txBody>
          <a:bodyPr wrap="square" rtlCol="0">
            <a:spAutoFit/>
          </a:bodyPr>
          <a:lstStyle/>
          <a:p>
            <a:pPr algn="just">
              <a:lnSpc>
                <a:spcPct val="150000"/>
              </a:lnSpc>
            </a:pPr>
            <a:r>
              <a:rPr lang="en-US" altLang="zh-CN" sz="2800" b="0" dirty="0" smtClean="0">
                <a:latin typeface="+mn-ea"/>
                <a:ea typeface="+mn-ea"/>
              </a:rPr>
              <a:t>    </a:t>
            </a:r>
            <a:r>
              <a:rPr lang="zh-CN" altLang="zh-CN" sz="2800" b="0" dirty="0" smtClean="0">
                <a:latin typeface="+mn-ea"/>
                <a:ea typeface="+mn-ea"/>
              </a:rPr>
              <a:t>党的十八大以来，以习近平同志为总书记的党中央聚精会神抓党的建设，一个鲜明特点就是坚持全面从严治党。</a:t>
            </a: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fill="hold"/>
                                        <p:tgtEl>
                                          <p:spTgt spid="14"/>
                                        </p:tgtEl>
                                        <p:attrNameLst>
                                          <p:attrName>ppt_x</p:attrName>
                                        </p:attrNameLst>
                                      </p:cBhvr>
                                      <p:tavLst>
                                        <p:tav tm="0">
                                          <p:val>
                                            <p:strVal val="1+#ppt_w/2"/>
                                          </p:val>
                                        </p:tav>
                                        <p:tav tm="100000">
                                          <p:val>
                                            <p:strVal val="#ppt_x"/>
                                          </p:val>
                                        </p:tav>
                                      </p:tavLst>
                                    </p:anim>
                                    <p:anim calcmode="lin" valueType="num">
                                      <p:cBhvr additive="base">
                                        <p:cTn id="11" dur="10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fill="hold"/>
                                        <p:tgtEl>
                                          <p:spTgt spid="17"/>
                                        </p:tgtEl>
                                        <p:attrNameLst>
                                          <p:attrName>ppt_x</p:attrName>
                                        </p:attrNameLst>
                                      </p:cBhvr>
                                      <p:tavLst>
                                        <p:tav tm="0">
                                          <p:val>
                                            <p:strVal val="0-#ppt_w/2"/>
                                          </p:val>
                                        </p:tav>
                                        <p:tav tm="100000">
                                          <p:val>
                                            <p:strVal val="#ppt_x"/>
                                          </p:val>
                                        </p:tav>
                                      </p:tavLst>
                                    </p:anim>
                                    <p:anim calcmode="lin" valueType="num">
                                      <p:cBhvr additive="base">
                                        <p:cTn id="15"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610394" y="2115344"/>
            <a:ext cx="1752600" cy="76200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3048794" y="972344"/>
            <a:ext cx="5257800" cy="533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3048794" y="2191544"/>
            <a:ext cx="5257800" cy="533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048794" y="3563144"/>
            <a:ext cx="5257800" cy="533400"/>
          </a:xfrm>
          <a:prstGeom prst="roundRect">
            <a:avLst/>
          </a:prstGeom>
          <a:solidFill>
            <a:srgbClr val="D2E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048794" y="819944"/>
            <a:ext cx="2819400" cy="738664"/>
          </a:xfrm>
          <a:prstGeom prst="rect">
            <a:avLst/>
          </a:prstGeom>
          <a:noFill/>
        </p:spPr>
        <p:txBody>
          <a:bodyPr wrap="square" rtlCol="0">
            <a:spAutoFit/>
          </a:bodyPr>
          <a:lstStyle/>
          <a:p>
            <a:pPr algn="just">
              <a:lnSpc>
                <a:spcPct val="150000"/>
              </a:lnSpc>
            </a:pPr>
            <a:r>
              <a:rPr lang="zh-CN" altLang="zh-CN" sz="2800" dirty="0" smtClean="0">
                <a:latin typeface="+mn-ea"/>
                <a:ea typeface="+mn-ea"/>
              </a:rPr>
              <a:t>出台八项规定</a:t>
            </a:r>
            <a:endParaRPr lang="zh-CN" altLang="zh-CN" sz="2800" b="0" dirty="0">
              <a:latin typeface="+mn-ea"/>
              <a:ea typeface="+mn-ea"/>
            </a:endParaRPr>
          </a:p>
        </p:txBody>
      </p:sp>
      <p:grpSp>
        <p:nvGrpSpPr>
          <p:cNvPr id="39" name="组合 38"/>
          <p:cNvGrpSpPr/>
          <p:nvPr/>
        </p:nvGrpSpPr>
        <p:grpSpPr>
          <a:xfrm>
            <a:off x="533400" y="144332"/>
            <a:ext cx="8612188" cy="599412"/>
            <a:chOff x="533400" y="144332"/>
            <a:chExt cx="8612188" cy="599412"/>
          </a:xfrm>
        </p:grpSpPr>
        <p:sp>
          <p:nvSpPr>
            <p:cNvPr id="40"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41" name="组合 10"/>
            <p:cNvGrpSpPr/>
            <p:nvPr/>
          </p:nvGrpSpPr>
          <p:grpSpPr>
            <a:xfrm>
              <a:off x="575653" y="178669"/>
              <a:ext cx="263341" cy="395013"/>
              <a:chOff x="5284519" y="1508166"/>
              <a:chExt cx="213756" cy="427512"/>
            </a:xfrm>
          </p:grpSpPr>
          <p:cxnSp>
            <p:nvCxnSpPr>
              <p:cNvPr id="48" name="直接连接符 47"/>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3" name="组合 16"/>
            <p:cNvGrpSpPr/>
            <p:nvPr/>
          </p:nvGrpSpPr>
          <p:grpSpPr>
            <a:xfrm flipV="1">
              <a:off x="533400" y="667544"/>
              <a:ext cx="7544594" cy="76200"/>
              <a:chOff x="254044" y="-1008856"/>
              <a:chExt cx="7290550" cy="156708"/>
            </a:xfrm>
          </p:grpSpPr>
          <p:sp>
            <p:nvSpPr>
              <p:cNvPr id="44" name="矩形 43"/>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TextBox 14"/>
          <p:cNvSpPr txBox="1"/>
          <p:nvPr/>
        </p:nvSpPr>
        <p:spPr>
          <a:xfrm>
            <a:off x="3048794" y="1429544"/>
            <a:ext cx="5638800" cy="738664"/>
          </a:xfrm>
          <a:prstGeom prst="rect">
            <a:avLst/>
          </a:prstGeom>
          <a:noFill/>
        </p:spPr>
        <p:txBody>
          <a:bodyPr wrap="square" rtlCol="0">
            <a:spAutoFit/>
          </a:bodyPr>
          <a:lstStyle/>
          <a:p>
            <a:pPr algn="just">
              <a:lnSpc>
                <a:spcPct val="150000"/>
              </a:lnSpc>
            </a:pPr>
            <a:r>
              <a:rPr lang="zh-CN" altLang="zh-CN" sz="2800" dirty="0" smtClean="0">
                <a:latin typeface="+mn-ea"/>
                <a:ea typeface="+mn-ea"/>
              </a:rPr>
              <a:t>坚持</a:t>
            </a:r>
            <a:r>
              <a:rPr lang="en-US" altLang="zh-CN" sz="2800" dirty="0" smtClean="0">
                <a:latin typeface="+mn-ea"/>
                <a:ea typeface="+mn-ea"/>
              </a:rPr>
              <a:t>“</a:t>
            </a:r>
            <a:r>
              <a:rPr lang="zh-CN" altLang="zh-CN" sz="2800" dirty="0" smtClean="0">
                <a:latin typeface="+mn-ea"/>
                <a:ea typeface="+mn-ea"/>
              </a:rPr>
              <a:t>老虎</a:t>
            </a:r>
            <a:r>
              <a:rPr lang="en-US" altLang="zh-CN" sz="2800" dirty="0" smtClean="0">
                <a:latin typeface="+mn-ea"/>
                <a:ea typeface="+mn-ea"/>
              </a:rPr>
              <a:t>”</a:t>
            </a:r>
            <a:r>
              <a:rPr lang="zh-CN" altLang="zh-CN" sz="2800" dirty="0" smtClean="0">
                <a:latin typeface="+mn-ea"/>
                <a:ea typeface="+mn-ea"/>
              </a:rPr>
              <a:t>、</a:t>
            </a:r>
            <a:r>
              <a:rPr lang="en-US" altLang="zh-CN" sz="2800" dirty="0" smtClean="0">
                <a:latin typeface="+mn-ea"/>
                <a:ea typeface="+mn-ea"/>
              </a:rPr>
              <a:t>“</a:t>
            </a:r>
            <a:r>
              <a:rPr lang="zh-CN" altLang="zh-CN" sz="2800" dirty="0" smtClean="0">
                <a:latin typeface="+mn-ea"/>
                <a:ea typeface="+mn-ea"/>
              </a:rPr>
              <a:t>苍蝇</a:t>
            </a:r>
            <a:r>
              <a:rPr lang="en-US" altLang="zh-CN" sz="2800" dirty="0" smtClean="0">
                <a:latin typeface="+mn-ea"/>
                <a:ea typeface="+mn-ea"/>
              </a:rPr>
              <a:t>”</a:t>
            </a:r>
            <a:r>
              <a:rPr lang="zh-CN" altLang="zh-CN" sz="2800" dirty="0" smtClean="0">
                <a:latin typeface="+mn-ea"/>
                <a:ea typeface="+mn-ea"/>
              </a:rPr>
              <a:t>一起打</a:t>
            </a:r>
            <a:endParaRPr lang="zh-CN" altLang="zh-CN" sz="2800" b="0" dirty="0">
              <a:latin typeface="+mn-ea"/>
              <a:ea typeface="+mn-ea"/>
            </a:endParaRPr>
          </a:p>
        </p:txBody>
      </p:sp>
      <p:sp>
        <p:nvSpPr>
          <p:cNvPr id="17" name="TextBox 16"/>
          <p:cNvSpPr txBox="1"/>
          <p:nvPr/>
        </p:nvSpPr>
        <p:spPr>
          <a:xfrm>
            <a:off x="3048794" y="2062480"/>
            <a:ext cx="5562600" cy="738664"/>
          </a:xfrm>
          <a:prstGeom prst="rect">
            <a:avLst/>
          </a:prstGeom>
          <a:noFill/>
        </p:spPr>
        <p:txBody>
          <a:bodyPr wrap="square" rtlCol="0">
            <a:spAutoFit/>
          </a:bodyPr>
          <a:lstStyle/>
          <a:p>
            <a:pPr algn="just">
              <a:lnSpc>
                <a:spcPct val="150000"/>
              </a:lnSpc>
            </a:pPr>
            <a:r>
              <a:rPr lang="zh-CN" altLang="zh-CN" sz="2800" dirty="0" smtClean="0">
                <a:latin typeface="+mn-ea"/>
                <a:ea typeface="+mn-ea"/>
              </a:rPr>
              <a:t>扎实开展群众路线教育实践活动</a:t>
            </a:r>
            <a:endParaRPr lang="zh-CN" altLang="zh-CN" sz="2800" b="0" dirty="0">
              <a:latin typeface="+mn-ea"/>
              <a:ea typeface="+mn-ea"/>
            </a:endParaRPr>
          </a:p>
        </p:txBody>
      </p:sp>
      <p:sp>
        <p:nvSpPr>
          <p:cNvPr id="18" name="TextBox 17"/>
          <p:cNvSpPr txBox="1"/>
          <p:nvPr/>
        </p:nvSpPr>
        <p:spPr>
          <a:xfrm>
            <a:off x="3048794" y="2748280"/>
            <a:ext cx="4495800" cy="738664"/>
          </a:xfrm>
          <a:prstGeom prst="rect">
            <a:avLst/>
          </a:prstGeom>
          <a:noFill/>
        </p:spPr>
        <p:txBody>
          <a:bodyPr wrap="square" rtlCol="0">
            <a:spAutoFit/>
          </a:bodyPr>
          <a:lstStyle/>
          <a:p>
            <a:pPr algn="just">
              <a:lnSpc>
                <a:spcPct val="150000"/>
              </a:lnSpc>
            </a:pPr>
            <a:r>
              <a:rPr lang="zh-CN" altLang="zh-CN" sz="2800" dirty="0" smtClean="0">
                <a:latin typeface="+mn-ea"/>
                <a:ea typeface="+mn-ea"/>
              </a:rPr>
              <a:t>开展</a:t>
            </a:r>
            <a:r>
              <a:rPr lang="en-US" altLang="zh-CN" sz="2800" dirty="0" smtClean="0">
                <a:latin typeface="+mn-ea"/>
                <a:ea typeface="+mn-ea"/>
              </a:rPr>
              <a:t>“</a:t>
            </a:r>
            <a:r>
              <a:rPr lang="zh-CN" altLang="zh-CN" sz="2800" dirty="0" smtClean="0">
                <a:latin typeface="+mn-ea"/>
                <a:ea typeface="+mn-ea"/>
              </a:rPr>
              <a:t>三严三实</a:t>
            </a:r>
            <a:r>
              <a:rPr lang="en-US" altLang="zh-CN" sz="2800" dirty="0" smtClean="0">
                <a:latin typeface="+mn-ea"/>
                <a:ea typeface="+mn-ea"/>
              </a:rPr>
              <a:t>”</a:t>
            </a:r>
            <a:r>
              <a:rPr lang="zh-CN" altLang="zh-CN" sz="2800" dirty="0" smtClean="0">
                <a:latin typeface="+mn-ea"/>
                <a:ea typeface="+mn-ea"/>
              </a:rPr>
              <a:t>专题教育</a:t>
            </a:r>
            <a:endParaRPr lang="zh-CN" altLang="zh-CN" sz="2800" b="0" dirty="0">
              <a:latin typeface="+mn-ea"/>
              <a:ea typeface="+mn-ea"/>
            </a:endParaRPr>
          </a:p>
        </p:txBody>
      </p:sp>
      <p:sp>
        <p:nvSpPr>
          <p:cNvPr id="19" name="TextBox 18"/>
          <p:cNvSpPr txBox="1"/>
          <p:nvPr/>
        </p:nvSpPr>
        <p:spPr>
          <a:xfrm>
            <a:off x="534194" y="2046347"/>
            <a:ext cx="1828800" cy="830997"/>
          </a:xfrm>
          <a:prstGeom prst="rect">
            <a:avLst/>
          </a:prstGeom>
          <a:noFill/>
        </p:spPr>
        <p:txBody>
          <a:bodyPr wrap="square" rtlCol="0">
            <a:spAutoFit/>
          </a:bodyPr>
          <a:lstStyle/>
          <a:p>
            <a:pPr algn="just">
              <a:lnSpc>
                <a:spcPct val="150000"/>
              </a:lnSpc>
            </a:pPr>
            <a:r>
              <a:rPr lang="zh-CN" altLang="zh-CN" sz="3200" dirty="0" smtClean="0">
                <a:solidFill>
                  <a:srgbClr val="FF0000"/>
                </a:solidFill>
                <a:latin typeface="+mn-ea"/>
                <a:ea typeface="+mn-ea"/>
              </a:rPr>
              <a:t>从严治党</a:t>
            </a:r>
            <a:endParaRPr lang="zh-CN" altLang="zh-CN" sz="3200" b="0" dirty="0">
              <a:solidFill>
                <a:srgbClr val="FF0000"/>
              </a:solidFill>
              <a:latin typeface="+mn-ea"/>
              <a:ea typeface="+mn-ea"/>
            </a:endParaRPr>
          </a:p>
        </p:txBody>
      </p:sp>
      <p:sp>
        <p:nvSpPr>
          <p:cNvPr id="22" name="TextBox 21"/>
          <p:cNvSpPr txBox="1"/>
          <p:nvPr/>
        </p:nvSpPr>
        <p:spPr>
          <a:xfrm>
            <a:off x="3048794" y="4172744"/>
            <a:ext cx="4648200" cy="738664"/>
          </a:xfrm>
          <a:prstGeom prst="rect">
            <a:avLst/>
          </a:prstGeom>
          <a:noFill/>
        </p:spPr>
        <p:txBody>
          <a:bodyPr wrap="square" rtlCol="0">
            <a:spAutoFit/>
          </a:bodyPr>
          <a:lstStyle/>
          <a:p>
            <a:pPr algn="just">
              <a:lnSpc>
                <a:spcPct val="150000"/>
              </a:lnSpc>
            </a:pPr>
            <a:r>
              <a:rPr lang="zh-CN" altLang="zh-CN" sz="2800" dirty="0" smtClean="0"/>
              <a:t>是推动从严治党向基层延伸</a:t>
            </a:r>
            <a:endParaRPr lang="zh-CN" altLang="zh-CN" sz="2800" b="0" dirty="0">
              <a:latin typeface="+mn-ea"/>
              <a:ea typeface="+mn-ea"/>
            </a:endParaRPr>
          </a:p>
        </p:txBody>
      </p:sp>
      <p:sp>
        <p:nvSpPr>
          <p:cNvPr id="25" name="TextBox 24"/>
          <p:cNvSpPr txBox="1"/>
          <p:nvPr/>
        </p:nvSpPr>
        <p:spPr>
          <a:xfrm>
            <a:off x="3048794" y="3434080"/>
            <a:ext cx="5029200" cy="738664"/>
          </a:xfrm>
          <a:prstGeom prst="rect">
            <a:avLst/>
          </a:prstGeom>
          <a:noFill/>
        </p:spPr>
        <p:txBody>
          <a:bodyPr wrap="square" rtlCol="0">
            <a:spAutoFit/>
          </a:bodyPr>
          <a:lstStyle/>
          <a:p>
            <a:pPr algn="just">
              <a:lnSpc>
                <a:spcPct val="150000"/>
              </a:lnSpc>
            </a:pPr>
            <a:r>
              <a:rPr lang="zh-CN" altLang="zh-CN" sz="2800" dirty="0" smtClean="0">
                <a:latin typeface="+mn-ea"/>
                <a:ea typeface="+mn-ea"/>
              </a:rPr>
              <a:t>狠抓“两学一做”学习教育</a:t>
            </a:r>
            <a:endParaRPr lang="zh-CN" altLang="zh-CN" sz="2800" b="0" dirty="0">
              <a:latin typeface="+mn-ea"/>
              <a:ea typeface="+mn-ea"/>
            </a:endParaRPr>
          </a:p>
        </p:txBody>
      </p:sp>
      <p:cxnSp>
        <p:nvCxnSpPr>
          <p:cNvPr id="30" name="直接箭头连接符 29"/>
          <p:cNvCxnSpPr/>
          <p:nvPr/>
        </p:nvCxnSpPr>
        <p:spPr>
          <a:xfrm flipH="1">
            <a:off x="2210594" y="1353344"/>
            <a:ext cx="762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2286794" y="1886744"/>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19" idx="3"/>
          </p:cNvCxnSpPr>
          <p:nvPr/>
        </p:nvCxnSpPr>
        <p:spPr>
          <a:xfrm flipH="1">
            <a:off x="2362994" y="2427347"/>
            <a:ext cx="685800" cy="34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8" idx="1"/>
          </p:cNvCxnSpPr>
          <p:nvPr/>
        </p:nvCxnSpPr>
        <p:spPr>
          <a:xfrm flipH="1" flipV="1">
            <a:off x="2286794" y="2572544"/>
            <a:ext cx="7620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2210594" y="2648744"/>
            <a:ext cx="762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000"/>
                                        <p:tgtEl>
                                          <p:spTgt spid="2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1000"/>
                                        <p:tgtEl>
                                          <p:spTgt spid="27"/>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1000"/>
                                        <p:tgtEl>
                                          <p:spTgt spid="28"/>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8500"/>
                            </p:stCondLst>
                            <p:childTnLst>
                              <p:par>
                                <p:cTn id="41" presetID="22" presetClass="entr" presetSubtype="2"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right)">
                                      <p:cBhvr>
                                        <p:cTn id="43" dur="500"/>
                                        <p:tgtEl>
                                          <p:spTgt spid="30"/>
                                        </p:tgtEl>
                                      </p:cBhvr>
                                    </p:animEffect>
                                  </p:childTnLst>
                                </p:cTn>
                              </p:par>
                            </p:childTnLst>
                          </p:cTn>
                        </p:par>
                        <p:par>
                          <p:cTn id="44" fill="hold">
                            <p:stCondLst>
                              <p:cond delay="9000"/>
                            </p:stCondLst>
                            <p:childTnLst>
                              <p:par>
                                <p:cTn id="45" presetID="22" presetClass="entr" presetSubtype="2"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right)">
                                      <p:cBhvr>
                                        <p:cTn id="47" dur="500"/>
                                        <p:tgtEl>
                                          <p:spTgt spid="32"/>
                                        </p:tgtEl>
                                      </p:cBhvr>
                                    </p:animEffect>
                                  </p:childTnLst>
                                </p:cTn>
                              </p:par>
                            </p:childTnLst>
                          </p:cTn>
                        </p:par>
                        <p:par>
                          <p:cTn id="48" fill="hold">
                            <p:stCondLst>
                              <p:cond delay="9500"/>
                            </p:stCondLst>
                            <p:childTnLst>
                              <p:par>
                                <p:cTn id="49" presetID="22" presetClass="entr" presetSubtype="2"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500"/>
                                        <p:tgtEl>
                                          <p:spTgt spid="34"/>
                                        </p:tgtEl>
                                      </p:cBhvr>
                                    </p:animEffect>
                                  </p:childTnLst>
                                </p:cTn>
                              </p:par>
                            </p:childTnLst>
                          </p:cTn>
                        </p:par>
                        <p:par>
                          <p:cTn id="52" fill="hold">
                            <p:stCondLst>
                              <p:cond delay="10000"/>
                            </p:stCondLst>
                            <p:childTnLst>
                              <p:par>
                                <p:cTn id="53" presetID="22" presetClass="entr" presetSubtype="2"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500"/>
                                        <p:tgtEl>
                                          <p:spTgt spid="36"/>
                                        </p:tgtEl>
                                      </p:cBhvr>
                                    </p:animEffect>
                                  </p:childTnLst>
                                </p:cTn>
                              </p:par>
                            </p:childTnLst>
                          </p:cTn>
                        </p:par>
                        <p:par>
                          <p:cTn id="56" fill="hold">
                            <p:stCondLst>
                              <p:cond delay="10500"/>
                            </p:stCondLst>
                            <p:childTnLst>
                              <p:par>
                                <p:cTn id="57" presetID="22" presetClass="entr" presetSubtype="2"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110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childTnLst>
                                </p:cTn>
                              </p:par>
                            </p:childTnLst>
                          </p:cTn>
                        </p:par>
                        <p:par>
                          <p:cTn id="64" fill="hold">
                            <p:stCondLst>
                              <p:cond delay="120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1000"/>
                                        <p:tgtEl>
                                          <p:spTgt spid="19"/>
                                        </p:tgtEl>
                                      </p:cBhvr>
                                    </p:animEffect>
                                  </p:childTnLst>
                                </p:cTn>
                              </p:par>
                            </p:childTnLst>
                          </p:cTn>
                        </p:par>
                        <p:par>
                          <p:cTn id="68" fill="hold">
                            <p:stCondLst>
                              <p:cond delay="130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6" grpId="0" animBg="1"/>
      <p:bldP spid="27" grpId="0" animBg="1"/>
      <p:bldP spid="28" grpId="0" animBg="1"/>
      <p:bldP spid="14" grpId="0"/>
      <p:bldP spid="15" grpId="0"/>
      <p:bldP spid="17" grpId="0"/>
      <p:bldP spid="18" grpId="0"/>
      <p:bldP spid="19" grpId="0"/>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67594" y="1658144"/>
            <a:ext cx="6934200" cy="2677656"/>
          </a:xfrm>
          <a:prstGeom prst="rect">
            <a:avLst/>
          </a:prstGeom>
          <a:noFill/>
        </p:spPr>
        <p:txBody>
          <a:bodyPr wrap="square" rtlCol="0">
            <a:spAutoFit/>
          </a:bodyPr>
          <a:lstStyle/>
          <a:p>
            <a:pPr algn="just">
              <a:lnSpc>
                <a:spcPct val="150000"/>
              </a:lnSpc>
            </a:pPr>
            <a:r>
              <a:rPr lang="en-US" altLang="zh-CN" sz="2800" b="0" dirty="0" smtClean="0">
                <a:latin typeface="+mn-ea"/>
                <a:ea typeface="+mn-ea"/>
              </a:rPr>
              <a:t>    </a:t>
            </a:r>
            <a:r>
              <a:rPr lang="zh-CN" altLang="zh-CN" sz="2800" b="0" dirty="0" smtClean="0">
                <a:latin typeface="+mn-ea"/>
                <a:ea typeface="+mn-ea"/>
              </a:rPr>
              <a:t>要以“延安整风精神开展批评与自我批评”，要在“</a:t>
            </a:r>
            <a:r>
              <a:rPr lang="zh-CN" altLang="zh-CN" sz="2800" dirty="0" smtClean="0">
                <a:solidFill>
                  <a:srgbClr val="FF0000"/>
                </a:solidFill>
                <a:latin typeface="+mn-ea"/>
                <a:ea typeface="+mn-ea"/>
              </a:rPr>
              <a:t>在批评与自我批评上好好下一番功夫</a:t>
            </a:r>
            <a:r>
              <a:rPr lang="zh-CN" altLang="zh-CN" sz="2800" b="0" dirty="0" smtClean="0">
                <a:latin typeface="+mn-ea"/>
                <a:ea typeface="+mn-ea"/>
              </a:rPr>
              <a:t>”。“</a:t>
            </a:r>
            <a:r>
              <a:rPr lang="zh-CN" altLang="zh-CN" sz="2800" dirty="0" smtClean="0">
                <a:solidFill>
                  <a:srgbClr val="FF0000"/>
                </a:solidFill>
                <a:latin typeface="+mn-ea"/>
                <a:ea typeface="+mn-ea"/>
              </a:rPr>
              <a:t>批评与自我批评</a:t>
            </a:r>
            <a:r>
              <a:rPr lang="zh-CN" altLang="zh-CN" sz="2800" b="0" dirty="0" smtClean="0">
                <a:latin typeface="+mn-ea"/>
                <a:ea typeface="+mn-ea"/>
              </a:rPr>
              <a:t>”已经成为党要管党、从严治的最有力武器。</a:t>
            </a:r>
            <a:endParaRPr lang="zh-CN" altLang="zh-CN" sz="2800" b="0" dirty="0">
              <a:latin typeface="+mn-ea"/>
              <a:ea typeface="+mn-ea"/>
            </a:endParaRPr>
          </a:p>
        </p:txBody>
      </p:sp>
      <p:grpSp>
        <p:nvGrpSpPr>
          <p:cNvPr id="2" name="组合 38"/>
          <p:cNvGrpSpPr/>
          <p:nvPr/>
        </p:nvGrpSpPr>
        <p:grpSpPr>
          <a:xfrm>
            <a:off x="533400" y="144332"/>
            <a:ext cx="8612188" cy="599412"/>
            <a:chOff x="533400" y="144332"/>
            <a:chExt cx="8612188" cy="599412"/>
          </a:xfrm>
        </p:grpSpPr>
        <p:sp>
          <p:nvSpPr>
            <p:cNvPr id="40"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48" name="直接连接符 47"/>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44" name="矩形 43"/>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TextBox 14"/>
          <p:cNvSpPr txBox="1"/>
          <p:nvPr/>
        </p:nvSpPr>
        <p:spPr>
          <a:xfrm>
            <a:off x="894041" y="896144"/>
            <a:ext cx="4288353" cy="584775"/>
          </a:xfrm>
          <a:prstGeom prst="rect">
            <a:avLst/>
          </a:prstGeom>
          <a:noFill/>
        </p:spPr>
        <p:txBody>
          <a:bodyPr wrap="none" rtlCol="0">
            <a:spAutoFit/>
          </a:bodyPr>
          <a:lstStyle/>
          <a:p>
            <a:r>
              <a:rPr lang="zh-CN" altLang="zh-CN" sz="3200" b="0" dirty="0" smtClean="0">
                <a:latin typeface="+mn-ea"/>
              </a:rPr>
              <a:t>习总书记多次强调一定</a:t>
            </a:r>
            <a:endParaRPr lang="zh-CN" altLang="en-US" sz="3200" dirty="0"/>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143794" y="1124744"/>
            <a:ext cx="6629400" cy="3323987"/>
          </a:xfrm>
          <a:prstGeom prst="rect">
            <a:avLst/>
          </a:prstGeom>
          <a:noFill/>
        </p:spPr>
        <p:txBody>
          <a:bodyPr wrap="square" rtlCol="0">
            <a:spAutoFit/>
          </a:bodyPr>
          <a:lstStyle/>
          <a:p>
            <a:pPr algn="just">
              <a:lnSpc>
                <a:spcPct val="150000"/>
              </a:lnSpc>
            </a:pPr>
            <a:r>
              <a:rPr lang="en-US" altLang="zh-CN" sz="2800" b="0" dirty="0" smtClean="0">
                <a:latin typeface="+mn-ea"/>
                <a:ea typeface="+mn-ea"/>
              </a:rPr>
              <a:t>    </a:t>
            </a:r>
            <a:r>
              <a:rPr lang="zh-CN" altLang="zh-CN" sz="2800" b="0" dirty="0" smtClean="0">
                <a:latin typeface="+mn-ea"/>
                <a:ea typeface="+mn-ea"/>
              </a:rPr>
              <a:t>学校党委将会在原来定期开展班子民主生活会的基础上，更加重视和发扬好 “</a:t>
            </a:r>
            <a:r>
              <a:rPr lang="zh-CN" altLang="zh-CN" sz="2800" b="0" dirty="0" smtClean="0">
                <a:solidFill>
                  <a:srgbClr val="FF0000"/>
                </a:solidFill>
                <a:latin typeface="+mn-ea"/>
                <a:ea typeface="+mn-ea"/>
              </a:rPr>
              <a:t>批评与自我批评</a:t>
            </a:r>
            <a:r>
              <a:rPr lang="zh-CN" altLang="zh-CN" sz="2800" b="0" dirty="0" smtClean="0">
                <a:latin typeface="+mn-ea"/>
                <a:ea typeface="+mn-ea"/>
              </a:rPr>
              <a:t>”优良作风，让“</a:t>
            </a:r>
            <a:r>
              <a:rPr lang="zh-CN" altLang="zh-CN" sz="2800" b="0" dirty="0" smtClean="0">
                <a:solidFill>
                  <a:srgbClr val="FF0000"/>
                </a:solidFill>
                <a:latin typeface="+mn-ea"/>
                <a:ea typeface="+mn-ea"/>
              </a:rPr>
              <a:t>红红脸、出出汗、洗洗澡、治治病、扯扯袖子、咬咬耳朵</a:t>
            </a:r>
            <a:r>
              <a:rPr lang="zh-CN" altLang="zh-CN" sz="2800" b="0" dirty="0" smtClean="0">
                <a:latin typeface="+mn-ea"/>
                <a:ea typeface="+mn-ea"/>
              </a:rPr>
              <a:t>”成为常态。</a:t>
            </a:r>
            <a:endParaRPr lang="zh-CN" altLang="zh-CN" sz="2800" b="0" dirty="0">
              <a:latin typeface="+mn-ea"/>
              <a:ea typeface="+mn-ea"/>
            </a:endParaRPr>
          </a:p>
        </p:txBody>
      </p:sp>
      <p:grpSp>
        <p:nvGrpSpPr>
          <p:cNvPr id="23" name="组合 22"/>
          <p:cNvGrpSpPr/>
          <p:nvPr/>
        </p:nvGrpSpPr>
        <p:grpSpPr>
          <a:xfrm>
            <a:off x="533400" y="144332"/>
            <a:ext cx="8612188" cy="599412"/>
            <a:chOff x="533400" y="144332"/>
            <a:chExt cx="8612188" cy="599412"/>
          </a:xfrm>
        </p:grpSpPr>
        <p:sp>
          <p:nvSpPr>
            <p:cNvPr id="24"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27" name="组合 10"/>
            <p:cNvGrpSpPr/>
            <p:nvPr/>
          </p:nvGrpSpPr>
          <p:grpSpPr>
            <a:xfrm>
              <a:off x="575653" y="178669"/>
              <a:ext cx="263341" cy="395013"/>
              <a:chOff x="5284519" y="1508166"/>
              <a:chExt cx="213756" cy="427512"/>
            </a:xfrm>
          </p:grpSpPr>
          <p:cxnSp>
            <p:nvCxnSpPr>
              <p:cNvPr id="42" name="直接连接符 41"/>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0" name="组合 16"/>
            <p:cNvGrpSpPr/>
            <p:nvPr/>
          </p:nvGrpSpPr>
          <p:grpSpPr>
            <a:xfrm flipV="1">
              <a:off x="533400" y="667544"/>
              <a:ext cx="7544594" cy="76200"/>
              <a:chOff x="254044" y="-1008856"/>
              <a:chExt cx="7290550" cy="156708"/>
            </a:xfrm>
          </p:grpSpPr>
          <p:sp>
            <p:nvSpPr>
              <p:cNvPr id="32" name="矩形 31"/>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143794" y="1505744"/>
            <a:ext cx="6705600" cy="3323987"/>
          </a:xfrm>
          <a:prstGeom prst="rect">
            <a:avLst/>
          </a:prstGeom>
          <a:noFill/>
        </p:spPr>
        <p:txBody>
          <a:bodyPr wrap="square" rtlCol="0">
            <a:spAutoFit/>
          </a:bodyPr>
          <a:lstStyle/>
          <a:p>
            <a:pPr algn="just">
              <a:lnSpc>
                <a:spcPct val="150000"/>
              </a:lnSpc>
            </a:pPr>
            <a:r>
              <a:rPr lang="en-US" altLang="zh-CN" sz="2800" b="0" dirty="0" smtClean="0">
                <a:latin typeface="+mn-ea"/>
                <a:ea typeface="+mn-ea"/>
              </a:rPr>
              <a:t>    </a:t>
            </a:r>
            <a:r>
              <a:rPr lang="zh-CN" altLang="en-US" sz="2800" b="0" dirty="0" smtClean="0">
                <a:latin typeface="+mn-ea"/>
                <a:ea typeface="+mn-ea"/>
              </a:rPr>
              <a:t>依照当前形势，</a:t>
            </a:r>
            <a:r>
              <a:rPr lang="zh-CN" altLang="zh-CN" sz="2800" b="0" dirty="0" smtClean="0">
                <a:latin typeface="+mn-ea"/>
                <a:ea typeface="+mn-ea"/>
              </a:rPr>
              <a:t>学校将要面临的挑战与压力也会越来越大</a:t>
            </a:r>
            <a:r>
              <a:rPr lang="zh-CN" altLang="en-US" sz="2800" b="0" dirty="0" smtClean="0">
                <a:latin typeface="+mn-ea"/>
                <a:ea typeface="+mn-ea"/>
              </a:rPr>
              <a:t>，</a:t>
            </a:r>
            <a:r>
              <a:rPr lang="zh-CN" altLang="zh-CN" sz="2800" b="0" dirty="0" smtClean="0">
                <a:latin typeface="+mn-ea"/>
                <a:ea typeface="+mn-ea"/>
              </a:rPr>
              <a:t>我们唯有不断抢抓机遇、积极进取、奋发有为、迎难而上，不断提高人才培养质量，才能在未来的竞争中立于不败之地。</a:t>
            </a:r>
            <a:endParaRPr lang="zh-CN" altLang="en-US" sz="2800" b="0" dirty="0">
              <a:latin typeface="+mn-ea"/>
              <a:ea typeface="+mn-ea"/>
            </a:endParaRPr>
          </a:p>
        </p:txBody>
      </p:sp>
      <p:sp>
        <p:nvSpPr>
          <p:cNvPr id="22" name="TextBox 21"/>
          <p:cNvSpPr txBox="1"/>
          <p:nvPr/>
        </p:nvSpPr>
        <p:spPr>
          <a:xfrm>
            <a:off x="1067594" y="844769"/>
            <a:ext cx="5057795" cy="584775"/>
          </a:xfrm>
          <a:prstGeom prst="rect">
            <a:avLst/>
          </a:prstGeom>
          <a:noFill/>
        </p:spPr>
        <p:txBody>
          <a:bodyPr wrap="none" rtlCol="0">
            <a:spAutoFit/>
          </a:bodyPr>
          <a:lstStyle/>
          <a:p>
            <a:pPr lvl="0" algn="l"/>
            <a:r>
              <a:rPr lang="en-US" altLang="zh-CN" sz="3200" dirty="0" smtClean="0"/>
              <a:t>2.</a:t>
            </a:r>
            <a:r>
              <a:rPr lang="zh-CN" altLang="zh-CN" sz="3200" dirty="0" smtClean="0"/>
              <a:t>是学校事业发展的需要。</a:t>
            </a:r>
            <a:endParaRPr lang="zh-CN" altLang="zh-CN" sz="3200" dirty="0"/>
          </a:p>
        </p:txBody>
      </p:sp>
      <p:grpSp>
        <p:nvGrpSpPr>
          <p:cNvPr id="24" name="组合 23"/>
          <p:cNvGrpSpPr/>
          <p:nvPr/>
        </p:nvGrpSpPr>
        <p:grpSpPr>
          <a:xfrm>
            <a:off x="533400" y="144332"/>
            <a:ext cx="8612188" cy="599412"/>
            <a:chOff x="533400" y="144332"/>
            <a:chExt cx="8612188" cy="599412"/>
          </a:xfrm>
        </p:grpSpPr>
        <p:sp>
          <p:nvSpPr>
            <p:cNvPr id="3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2" name="组合 10"/>
            <p:cNvGrpSpPr/>
            <p:nvPr/>
          </p:nvGrpSpPr>
          <p:grpSpPr>
            <a:xfrm>
              <a:off x="575653" y="178669"/>
              <a:ext cx="263341" cy="395013"/>
              <a:chOff x="5284519" y="1508166"/>
              <a:chExt cx="213756" cy="427512"/>
            </a:xfrm>
          </p:grpSpPr>
          <p:cxnSp>
            <p:nvCxnSpPr>
              <p:cNvPr id="39" name="直接连接符 3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4" name="组合 16"/>
            <p:cNvGrpSpPr/>
            <p:nvPr/>
          </p:nvGrpSpPr>
          <p:grpSpPr>
            <a:xfrm flipV="1">
              <a:off x="533400" y="667544"/>
              <a:ext cx="7544594" cy="76200"/>
              <a:chOff x="254044" y="-1008856"/>
              <a:chExt cx="7290550" cy="156708"/>
            </a:xfrm>
          </p:grpSpPr>
          <p:sp>
            <p:nvSpPr>
              <p:cNvPr id="35" name="矩形 3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平行四边形 23"/>
          <p:cNvSpPr/>
          <p:nvPr/>
        </p:nvSpPr>
        <p:spPr>
          <a:xfrm>
            <a:off x="8154194" y="2801143"/>
            <a:ext cx="2286794" cy="2343945"/>
          </a:xfrm>
          <a:prstGeom prst="parallelogram">
            <a:avLst>
              <a:gd name="adj" fmla="val 3524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837406" y="0"/>
            <a:ext cx="4115594" cy="5145088"/>
          </a:xfrm>
          <a:prstGeom prst="parallelogram">
            <a:avLst>
              <a:gd name="adj" fmla="val 52002"/>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a:off x="7392194" y="3471585"/>
            <a:ext cx="1202944" cy="1140102"/>
          </a:xfrm>
          <a:prstGeom prst="parallelogram">
            <a:avLst>
              <a:gd name="adj" fmla="val 3524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7"/>
          <p:cNvSpPr/>
          <p:nvPr/>
        </p:nvSpPr>
        <p:spPr>
          <a:xfrm>
            <a:off x="4420394" y="515144"/>
            <a:ext cx="38100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 fmla="*/ 8404 w 4184868"/>
              <a:gd name="connsiteY0" fmla="*/ 0 h 620759"/>
              <a:gd name="connsiteX1" fmla="*/ 4184868 w 4184868"/>
              <a:gd name="connsiteY1" fmla="*/ 0 h 620759"/>
              <a:gd name="connsiteX2" fmla="*/ 4184868 w 4184868"/>
              <a:gd name="connsiteY2" fmla="*/ 620759 h 620759"/>
              <a:gd name="connsiteX3" fmla="*/ 8404 w 4184868"/>
              <a:gd name="connsiteY3" fmla="*/ 620759 h 620759"/>
              <a:gd name="connsiteX4" fmla="*/ 0 w 4184868"/>
              <a:gd name="connsiteY4" fmla="*/ 287258 h 620759"/>
              <a:gd name="connsiteX5" fmla="*/ 8404 w 4184868"/>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89716 w 4176464"/>
              <a:gd name="connsiteY4" fmla="*/ 28725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61141 w 4176464"/>
              <a:gd name="connsiteY4" fmla="*/ 30630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22392 w 4176464"/>
              <a:gd name="connsiteY4" fmla="*/ 306307 h 620759"/>
              <a:gd name="connsiteX5" fmla="*/ 0 w 4176464"/>
              <a:gd name="connsiteY5" fmla="*/ 0 h 62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r>
              <a:rPr lang="zh-CN" altLang="zh-CN" sz="2800" dirty="0" smtClean="0">
                <a:latin typeface="+mn-ea"/>
                <a:ea typeface="+mn-ea"/>
              </a:rPr>
              <a:t>什么是批评与自我批评？</a:t>
            </a:r>
            <a:endParaRPr lang="zh-CN" altLang="zh-CN" sz="2800" dirty="0">
              <a:latin typeface="+mn-ea"/>
              <a:ea typeface="+mn-ea"/>
            </a:endParaRPr>
          </a:p>
        </p:txBody>
      </p:sp>
      <p:grpSp>
        <p:nvGrpSpPr>
          <p:cNvPr id="34" name="组合 33"/>
          <p:cNvGrpSpPr/>
          <p:nvPr/>
        </p:nvGrpSpPr>
        <p:grpSpPr>
          <a:xfrm>
            <a:off x="3505994" y="402058"/>
            <a:ext cx="838200" cy="722686"/>
            <a:chOff x="2051142" y="1211627"/>
            <a:chExt cx="607778" cy="523946"/>
          </a:xfrm>
        </p:grpSpPr>
        <p:sp>
          <p:nvSpPr>
            <p:cNvPr id="35" name="六边形 34"/>
            <p:cNvSpPr/>
            <p:nvPr/>
          </p:nvSpPr>
          <p:spPr>
            <a:xfrm>
              <a:off x="2051142" y="1211627"/>
              <a:ext cx="607778" cy="523946"/>
            </a:xfrm>
            <a:prstGeom prst="hexagon">
              <a:avLst/>
            </a:prstGeom>
            <a:solidFill>
              <a:srgbClr val="0067B4"/>
            </a:solidFill>
            <a:ln w="25400" cap="flat" cmpd="sng" algn="ctr">
              <a:noFill/>
              <a:prstDash val="solid"/>
            </a:ln>
            <a:effectLst/>
          </p:spPr>
          <p:txBody>
            <a:bodyPr rtlCol="0" anchor="ctr"/>
            <a:lstStyle/>
            <a:p>
              <a:pPr marL="0" marR="0" lvl="0" indent="0" algn="ctr" defTabSz="914492" eaLnBrk="1" fontAlgn="auto" latinLnBrk="0" hangingPunct="1">
                <a:lnSpc>
                  <a:spcPct val="100000"/>
                </a:lnSpc>
                <a:spcBef>
                  <a:spcPts val="0"/>
                </a:spcBef>
                <a:spcAft>
                  <a:spcPts val="0"/>
                </a:spcAft>
                <a:buClrTx/>
                <a:buSzTx/>
                <a:buFontTx/>
                <a:buNone/>
                <a:tabLst/>
                <a:defRPr/>
              </a:pPr>
              <a:endParaRPr kumimoji="0" lang="zh-CN" altLang="en-US" b="1" i="0" u="none" strike="noStrike" kern="0" cap="none" spc="0" normalizeH="0" baseline="0" noProof="0" dirty="0">
                <a:ln>
                  <a:noFill/>
                </a:ln>
                <a:solidFill>
                  <a:prstClr val="white"/>
                </a:solidFill>
                <a:effectLst/>
                <a:uLnTx/>
                <a:uFillTx/>
                <a:latin typeface="Calibri"/>
                <a:ea typeface="宋体"/>
                <a:cs typeface="+mn-cs"/>
              </a:endParaRPr>
            </a:p>
          </p:txBody>
        </p:sp>
        <p:sp>
          <p:nvSpPr>
            <p:cNvPr id="36" name="TextBox 35"/>
            <p:cNvSpPr txBox="1"/>
            <p:nvPr/>
          </p:nvSpPr>
          <p:spPr>
            <a:xfrm>
              <a:off x="2145894" y="1293630"/>
              <a:ext cx="432622" cy="423962"/>
            </a:xfrm>
            <a:prstGeom prst="rect">
              <a:avLst/>
            </a:prstGeom>
            <a:noFill/>
          </p:spPr>
          <p:txBody>
            <a:bodyPr wrap="none" rtlCol="0">
              <a:spAutoFit/>
            </a:bodyPr>
            <a:lstStyle/>
            <a:p>
              <a:pPr marL="0" marR="0" lvl="0" indent="0" defTabSz="914492"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solidFill>
                    <a:srgbClr val="FFFFFF"/>
                  </a:solidFill>
                  <a:effectLst/>
                  <a:uLnTx/>
                  <a:uFillTx/>
                  <a:latin typeface="Calibri"/>
                  <a:ea typeface="宋体"/>
                </a:rPr>
                <a:t>一</a:t>
              </a:r>
              <a:endParaRPr kumimoji="0" lang="zh-CN" altLang="en-US" sz="3200" b="1" i="0" u="none" strike="noStrike" kern="0" cap="none" spc="0" normalizeH="0" baseline="0" noProof="0" dirty="0">
                <a:ln>
                  <a:noFill/>
                </a:ln>
                <a:solidFill>
                  <a:srgbClr val="FFFFFF"/>
                </a:solidFill>
                <a:effectLst/>
                <a:uLnTx/>
                <a:uFillTx/>
                <a:latin typeface="Calibri"/>
                <a:ea typeface="宋体"/>
              </a:endParaRPr>
            </a:p>
          </p:txBody>
        </p:sp>
      </p:grpSp>
      <p:sp>
        <p:nvSpPr>
          <p:cNvPr id="37" name="矩形 7"/>
          <p:cNvSpPr/>
          <p:nvPr/>
        </p:nvSpPr>
        <p:spPr>
          <a:xfrm>
            <a:off x="3963194" y="1609214"/>
            <a:ext cx="44196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 fmla="*/ 8404 w 4184868"/>
              <a:gd name="connsiteY0" fmla="*/ 0 h 620759"/>
              <a:gd name="connsiteX1" fmla="*/ 4184868 w 4184868"/>
              <a:gd name="connsiteY1" fmla="*/ 0 h 620759"/>
              <a:gd name="connsiteX2" fmla="*/ 4184868 w 4184868"/>
              <a:gd name="connsiteY2" fmla="*/ 620759 h 620759"/>
              <a:gd name="connsiteX3" fmla="*/ 8404 w 4184868"/>
              <a:gd name="connsiteY3" fmla="*/ 620759 h 620759"/>
              <a:gd name="connsiteX4" fmla="*/ 0 w 4184868"/>
              <a:gd name="connsiteY4" fmla="*/ 287258 h 620759"/>
              <a:gd name="connsiteX5" fmla="*/ 8404 w 4184868"/>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89716 w 4176464"/>
              <a:gd name="connsiteY4" fmla="*/ 28725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61141 w 4176464"/>
              <a:gd name="connsiteY4" fmla="*/ 30630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22392 w 4176464"/>
              <a:gd name="connsiteY4" fmla="*/ 306307 h 620759"/>
              <a:gd name="connsiteX5" fmla="*/ 0 w 4176464"/>
              <a:gd name="connsiteY5" fmla="*/ 0 h 62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92" eaLnBrk="1" fontAlgn="auto" latinLnBrk="0" hangingPunct="1">
              <a:lnSpc>
                <a:spcPct val="100000"/>
              </a:lnSpc>
              <a:spcBef>
                <a:spcPts val="0"/>
              </a:spcBef>
              <a:spcAft>
                <a:spcPts val="0"/>
              </a:spcAft>
              <a:buClrTx/>
              <a:buSzTx/>
              <a:buFontTx/>
              <a:buNone/>
              <a:tabLst/>
              <a:defRPr/>
            </a:pPr>
            <a:r>
              <a:rPr lang="zh-CN" altLang="zh-CN" sz="2800" dirty="0" smtClean="0">
                <a:latin typeface="+mn-ea"/>
                <a:ea typeface="+mn-ea"/>
              </a:rPr>
              <a:t>为什么要开展批评与自我批评？</a:t>
            </a:r>
            <a:endParaRPr kumimoji="0" lang="zh-CN" altLang="en-US" sz="2800" b="0" i="0" u="none" strike="noStrike" kern="0" cap="none" spc="0" normalizeH="0" baseline="0" noProof="0" dirty="0">
              <a:ln>
                <a:noFill/>
              </a:ln>
              <a:solidFill>
                <a:schemeClr val="accent3">
                  <a:lumMod val="50000"/>
                </a:schemeClr>
              </a:solidFill>
              <a:effectLst/>
              <a:uLnTx/>
              <a:uFillTx/>
              <a:latin typeface="+mn-ea"/>
              <a:ea typeface="+mn-ea"/>
              <a:cs typeface="+mn-cs"/>
            </a:endParaRPr>
          </a:p>
        </p:txBody>
      </p:sp>
      <p:grpSp>
        <p:nvGrpSpPr>
          <p:cNvPr id="38" name="组合 37"/>
          <p:cNvGrpSpPr/>
          <p:nvPr/>
        </p:nvGrpSpPr>
        <p:grpSpPr>
          <a:xfrm>
            <a:off x="3048794" y="1545058"/>
            <a:ext cx="838200" cy="722686"/>
            <a:chOff x="2051142" y="1275606"/>
            <a:chExt cx="607778" cy="523947"/>
          </a:xfrm>
        </p:grpSpPr>
        <p:sp>
          <p:nvSpPr>
            <p:cNvPr id="39" name="六边形 38"/>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92" eaLnBrk="1" fontAlgn="auto" latinLnBrk="0" hangingPunct="1">
                <a:lnSpc>
                  <a:spcPct val="100000"/>
                </a:lnSpc>
                <a:spcBef>
                  <a:spcPts val="0"/>
                </a:spcBef>
                <a:spcAft>
                  <a:spcPts val="0"/>
                </a:spcAft>
                <a:buClrTx/>
                <a:buSzTx/>
                <a:buFontTx/>
                <a:buNone/>
                <a:tabLst/>
                <a:defRPr/>
              </a:pPr>
              <a:endParaRPr kumimoji="0" lang="zh-CN" altLang="en-US" b="1" i="0" u="none" strike="noStrike" kern="0" cap="none" spc="0" normalizeH="0" baseline="0" noProof="0" dirty="0">
                <a:ln>
                  <a:noFill/>
                </a:ln>
                <a:solidFill>
                  <a:prstClr val="white"/>
                </a:solidFill>
                <a:effectLst/>
                <a:uLnTx/>
                <a:uFillTx/>
                <a:latin typeface="Calibri"/>
                <a:ea typeface="宋体"/>
                <a:cs typeface="+mn-cs"/>
              </a:endParaRPr>
            </a:p>
          </p:txBody>
        </p:sp>
        <p:sp>
          <p:nvSpPr>
            <p:cNvPr id="40" name="TextBox 39"/>
            <p:cNvSpPr txBox="1"/>
            <p:nvPr/>
          </p:nvSpPr>
          <p:spPr>
            <a:xfrm>
              <a:off x="2145894" y="1293630"/>
              <a:ext cx="432621" cy="423962"/>
            </a:xfrm>
            <a:prstGeom prst="rect">
              <a:avLst/>
            </a:prstGeom>
            <a:noFill/>
          </p:spPr>
          <p:txBody>
            <a:bodyPr wrap="none" rtlCol="0">
              <a:spAutoFit/>
            </a:bodyPr>
            <a:lstStyle/>
            <a:p>
              <a:pPr marL="0" marR="0" lvl="0" indent="0" defTabSz="914492"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solidFill>
                    <a:srgbClr val="FFFFFF"/>
                  </a:solidFill>
                  <a:effectLst/>
                  <a:uLnTx/>
                  <a:uFillTx/>
                  <a:latin typeface="Calibri"/>
                  <a:ea typeface="宋体"/>
                </a:rPr>
                <a:t>二</a:t>
              </a:r>
              <a:endParaRPr kumimoji="0" lang="zh-CN" altLang="en-US" sz="3200" b="1" i="0" u="none" strike="noStrike" kern="0" cap="none" spc="0" normalizeH="0" baseline="0" noProof="0" dirty="0">
                <a:ln>
                  <a:noFill/>
                </a:ln>
                <a:solidFill>
                  <a:srgbClr val="FFFFFF"/>
                </a:solidFill>
                <a:effectLst/>
                <a:uLnTx/>
                <a:uFillTx/>
                <a:latin typeface="Calibri"/>
                <a:ea typeface="宋体"/>
              </a:endParaRPr>
            </a:p>
          </p:txBody>
        </p:sp>
      </p:grpSp>
      <p:sp>
        <p:nvSpPr>
          <p:cNvPr id="41" name="矩形 7"/>
          <p:cNvSpPr/>
          <p:nvPr/>
        </p:nvSpPr>
        <p:spPr>
          <a:xfrm>
            <a:off x="3582194" y="2801144"/>
            <a:ext cx="41910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 fmla="*/ 8404 w 4184868"/>
              <a:gd name="connsiteY0" fmla="*/ 0 h 620759"/>
              <a:gd name="connsiteX1" fmla="*/ 4184868 w 4184868"/>
              <a:gd name="connsiteY1" fmla="*/ 0 h 620759"/>
              <a:gd name="connsiteX2" fmla="*/ 4184868 w 4184868"/>
              <a:gd name="connsiteY2" fmla="*/ 620759 h 620759"/>
              <a:gd name="connsiteX3" fmla="*/ 8404 w 4184868"/>
              <a:gd name="connsiteY3" fmla="*/ 620759 h 620759"/>
              <a:gd name="connsiteX4" fmla="*/ 0 w 4184868"/>
              <a:gd name="connsiteY4" fmla="*/ 287258 h 620759"/>
              <a:gd name="connsiteX5" fmla="*/ 8404 w 4184868"/>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89716 w 4176464"/>
              <a:gd name="connsiteY4" fmla="*/ 28725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61141 w 4176464"/>
              <a:gd name="connsiteY4" fmla="*/ 30630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22392 w 4176464"/>
              <a:gd name="connsiteY4" fmla="*/ 306307 h 620759"/>
              <a:gd name="connsiteX5" fmla="*/ 0 w 4176464"/>
              <a:gd name="connsiteY5" fmla="*/ 0 h 62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92" eaLnBrk="1" fontAlgn="auto" latinLnBrk="0" hangingPunct="1">
              <a:lnSpc>
                <a:spcPct val="100000"/>
              </a:lnSpc>
              <a:spcBef>
                <a:spcPts val="0"/>
              </a:spcBef>
              <a:spcAft>
                <a:spcPts val="0"/>
              </a:spcAft>
              <a:buClrTx/>
              <a:buSzTx/>
              <a:buFontTx/>
              <a:buNone/>
              <a:tabLst/>
              <a:defRPr/>
            </a:pPr>
            <a:r>
              <a:rPr lang="zh-CN" altLang="zh-CN" sz="2800" dirty="0" smtClean="0">
                <a:latin typeface="+mn-ea"/>
                <a:ea typeface="+mn-ea"/>
              </a:rPr>
              <a:t>接下来要开展哪些批评与自我批评方面的工作？</a:t>
            </a:r>
            <a:endParaRPr kumimoji="0" lang="zh-CN" altLang="en-US" sz="2800" b="0" i="0" u="none" strike="noStrike" kern="0" cap="none" spc="0" normalizeH="0" baseline="0" noProof="0" dirty="0">
              <a:ln>
                <a:noFill/>
              </a:ln>
              <a:solidFill>
                <a:schemeClr val="accent3">
                  <a:lumMod val="50000"/>
                </a:schemeClr>
              </a:solidFill>
              <a:effectLst/>
              <a:uLnTx/>
              <a:uFillTx/>
              <a:latin typeface="+mn-ea"/>
              <a:ea typeface="+mn-ea"/>
              <a:cs typeface="+mn-cs"/>
            </a:endParaRPr>
          </a:p>
        </p:txBody>
      </p:sp>
      <p:grpSp>
        <p:nvGrpSpPr>
          <p:cNvPr id="42" name="组合 41"/>
          <p:cNvGrpSpPr/>
          <p:nvPr/>
        </p:nvGrpSpPr>
        <p:grpSpPr>
          <a:xfrm>
            <a:off x="2667794" y="2688058"/>
            <a:ext cx="838200" cy="722686"/>
            <a:chOff x="2051142" y="1275606"/>
            <a:chExt cx="607778" cy="523947"/>
          </a:xfrm>
        </p:grpSpPr>
        <p:sp>
          <p:nvSpPr>
            <p:cNvPr id="43" name="六边形 42"/>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92" eaLnBrk="1" fontAlgn="auto" latinLnBrk="0" hangingPunct="1">
                <a:lnSpc>
                  <a:spcPct val="100000"/>
                </a:lnSpc>
                <a:spcBef>
                  <a:spcPts val="0"/>
                </a:spcBef>
                <a:spcAft>
                  <a:spcPts val="0"/>
                </a:spcAft>
                <a:buClrTx/>
                <a:buSzTx/>
                <a:buFontTx/>
                <a:buNone/>
                <a:tabLst/>
                <a:defRPr/>
              </a:pPr>
              <a:endParaRPr kumimoji="0" lang="zh-CN" altLang="en-US" b="1" i="0" u="none" strike="noStrike" kern="0" cap="none" spc="0" normalizeH="0" baseline="0" noProof="0" dirty="0">
                <a:ln>
                  <a:noFill/>
                </a:ln>
                <a:solidFill>
                  <a:prstClr val="white"/>
                </a:solidFill>
                <a:effectLst/>
                <a:uLnTx/>
                <a:uFillTx/>
                <a:latin typeface="Calibri"/>
                <a:ea typeface="宋体"/>
                <a:cs typeface="+mn-cs"/>
              </a:endParaRPr>
            </a:p>
          </p:txBody>
        </p:sp>
        <p:sp>
          <p:nvSpPr>
            <p:cNvPr id="44" name="TextBox 43"/>
            <p:cNvSpPr txBox="1"/>
            <p:nvPr/>
          </p:nvSpPr>
          <p:spPr>
            <a:xfrm>
              <a:off x="2145894" y="1293630"/>
              <a:ext cx="432621" cy="423962"/>
            </a:xfrm>
            <a:prstGeom prst="rect">
              <a:avLst/>
            </a:prstGeom>
            <a:noFill/>
          </p:spPr>
          <p:txBody>
            <a:bodyPr wrap="none" rtlCol="0">
              <a:spAutoFit/>
            </a:bodyPr>
            <a:lstStyle/>
            <a:p>
              <a:pPr marL="0" marR="0" lvl="0" indent="0" defTabSz="914492"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solidFill>
                    <a:srgbClr val="FFFFFF"/>
                  </a:solidFill>
                  <a:effectLst/>
                  <a:uLnTx/>
                  <a:uFillTx/>
                  <a:latin typeface="Calibri"/>
                  <a:ea typeface="宋体"/>
                </a:rPr>
                <a:t>三</a:t>
              </a:r>
              <a:endParaRPr kumimoji="0" lang="zh-CN" altLang="en-US" sz="3200" b="1" i="0" u="none" strike="noStrike" kern="0" cap="none" spc="0" normalizeH="0" baseline="0" noProof="0" dirty="0">
                <a:ln>
                  <a:noFill/>
                </a:ln>
                <a:solidFill>
                  <a:srgbClr val="FFFFFF"/>
                </a:solidFill>
                <a:effectLst/>
                <a:uLnTx/>
                <a:uFillTx/>
                <a:latin typeface="Calibri"/>
                <a:ea typeface="宋体"/>
              </a:endParaRPr>
            </a:p>
          </p:txBody>
        </p:sp>
      </p:grpSp>
      <p:grpSp>
        <p:nvGrpSpPr>
          <p:cNvPr id="67" name="组合 66"/>
          <p:cNvGrpSpPr/>
          <p:nvPr/>
        </p:nvGrpSpPr>
        <p:grpSpPr>
          <a:xfrm>
            <a:off x="1524794" y="362744"/>
            <a:ext cx="1446026" cy="1341044"/>
            <a:chOff x="3050912" y="3438396"/>
            <a:chExt cx="130991" cy="121481"/>
          </a:xfrm>
          <a:solidFill>
            <a:srgbClr val="FFFFFF">
              <a:alpha val="39000"/>
            </a:srgbClr>
          </a:solidFill>
        </p:grpSpPr>
        <p:sp>
          <p:nvSpPr>
            <p:cNvPr id="68" name="Freeform 324"/>
            <p:cNvSpPr>
              <a:spLocks/>
            </p:cNvSpPr>
            <p:nvPr/>
          </p:nvSpPr>
          <p:spPr bwMode="auto">
            <a:xfrm>
              <a:off x="3050912" y="3438396"/>
              <a:ext cx="53588" cy="121481"/>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69" name="Freeform 325"/>
            <p:cNvSpPr>
              <a:spLocks/>
            </p:cNvSpPr>
            <p:nvPr/>
          </p:nvSpPr>
          <p:spPr bwMode="auto">
            <a:xfrm>
              <a:off x="3127125" y="3438396"/>
              <a:ext cx="54778" cy="121481"/>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sp>
        <p:nvSpPr>
          <p:cNvPr id="48" name="矩形 7"/>
          <p:cNvSpPr/>
          <p:nvPr/>
        </p:nvSpPr>
        <p:spPr>
          <a:xfrm>
            <a:off x="3048794" y="3983458"/>
            <a:ext cx="3657600" cy="524108"/>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 fmla="*/ 8404 w 4184868"/>
              <a:gd name="connsiteY0" fmla="*/ 0 h 620759"/>
              <a:gd name="connsiteX1" fmla="*/ 4184868 w 4184868"/>
              <a:gd name="connsiteY1" fmla="*/ 0 h 620759"/>
              <a:gd name="connsiteX2" fmla="*/ 4184868 w 4184868"/>
              <a:gd name="connsiteY2" fmla="*/ 620759 h 620759"/>
              <a:gd name="connsiteX3" fmla="*/ 8404 w 4184868"/>
              <a:gd name="connsiteY3" fmla="*/ 620759 h 620759"/>
              <a:gd name="connsiteX4" fmla="*/ 0 w 4184868"/>
              <a:gd name="connsiteY4" fmla="*/ 287258 h 620759"/>
              <a:gd name="connsiteX5" fmla="*/ 8404 w 4184868"/>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89716 w 4176464"/>
              <a:gd name="connsiteY4" fmla="*/ 28725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61141 w 4176464"/>
              <a:gd name="connsiteY4" fmla="*/ 306308 h 620759"/>
              <a:gd name="connsiteX5" fmla="*/ 0 w 4176464"/>
              <a:gd name="connsiteY5" fmla="*/ 0 h 620759"/>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122392 w 4176464"/>
              <a:gd name="connsiteY4" fmla="*/ 306307 h 620759"/>
              <a:gd name="connsiteX5" fmla="*/ 0 w 4176464"/>
              <a:gd name="connsiteY5" fmla="*/ 0 h 62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464" h="620759">
                <a:moveTo>
                  <a:pt x="0" y="0"/>
                </a:moveTo>
                <a:lnTo>
                  <a:pt x="4176464" y="0"/>
                </a:lnTo>
                <a:lnTo>
                  <a:pt x="4176464" y="620759"/>
                </a:lnTo>
                <a:lnTo>
                  <a:pt x="0" y="620759"/>
                </a:lnTo>
                <a:lnTo>
                  <a:pt x="122392" y="306307"/>
                </a:lnTo>
                <a:lnTo>
                  <a:pt x="0" y="0"/>
                </a:lnTo>
                <a:close/>
              </a:path>
            </a:pathLst>
          </a:custGeom>
          <a:noFill/>
          <a:ln w="25400" cap="flat" cmpd="sng" algn="ctr">
            <a:noFill/>
            <a:prstDash val="solid"/>
          </a:ln>
          <a:effectLst/>
        </p:spPr>
        <p:txBody>
          <a:bodyPr lIns="91449" tIns="45724" rIns="91449" bIns="45724" rtlCol="0" anchor="ctr"/>
          <a:lstStyle/>
          <a:p>
            <a:pPr marL="0" marR="0" lvl="0" indent="0" algn="l" defTabSz="914492" eaLnBrk="1" fontAlgn="auto" latinLnBrk="0" hangingPunct="1">
              <a:lnSpc>
                <a:spcPct val="100000"/>
              </a:lnSpc>
              <a:spcBef>
                <a:spcPts val="0"/>
              </a:spcBef>
              <a:spcAft>
                <a:spcPts val="0"/>
              </a:spcAft>
              <a:buClrTx/>
              <a:buSzTx/>
              <a:buFontTx/>
              <a:buNone/>
              <a:tabLst/>
              <a:defRPr/>
            </a:pPr>
            <a:r>
              <a:rPr lang="zh-CN" altLang="zh-CN" sz="2800" dirty="0" smtClean="0">
                <a:latin typeface="+mn-ea"/>
                <a:ea typeface="+mn-ea"/>
              </a:rPr>
              <a:t>如何开展好批评与自我批评？</a:t>
            </a:r>
            <a:endParaRPr kumimoji="0" lang="zh-CN" altLang="en-US" sz="2800" b="0" i="0" u="none" strike="noStrike" kern="0" cap="none" spc="0" normalizeH="0" baseline="0" noProof="0" dirty="0">
              <a:ln>
                <a:noFill/>
              </a:ln>
              <a:solidFill>
                <a:schemeClr val="accent3">
                  <a:lumMod val="50000"/>
                </a:schemeClr>
              </a:solidFill>
              <a:effectLst/>
              <a:uLnTx/>
              <a:uFillTx/>
              <a:latin typeface="+mn-ea"/>
              <a:ea typeface="+mn-ea"/>
              <a:cs typeface="+mn-cs"/>
            </a:endParaRPr>
          </a:p>
        </p:txBody>
      </p:sp>
      <p:grpSp>
        <p:nvGrpSpPr>
          <p:cNvPr id="49" name="组合 48"/>
          <p:cNvGrpSpPr/>
          <p:nvPr/>
        </p:nvGrpSpPr>
        <p:grpSpPr>
          <a:xfrm>
            <a:off x="2134394" y="3907258"/>
            <a:ext cx="838200" cy="722686"/>
            <a:chOff x="2051142" y="1275606"/>
            <a:chExt cx="607778" cy="523947"/>
          </a:xfrm>
        </p:grpSpPr>
        <p:sp>
          <p:nvSpPr>
            <p:cNvPr id="50" name="六边形 49"/>
            <p:cNvSpPr/>
            <p:nvPr/>
          </p:nvSpPr>
          <p:spPr>
            <a:xfrm>
              <a:off x="2051142" y="1275606"/>
              <a:ext cx="607778" cy="523947"/>
            </a:xfrm>
            <a:prstGeom prst="hexagon">
              <a:avLst/>
            </a:prstGeom>
            <a:solidFill>
              <a:srgbClr val="0067B4"/>
            </a:solidFill>
            <a:ln w="25400" cap="flat" cmpd="sng" algn="ctr">
              <a:noFill/>
              <a:prstDash val="solid"/>
            </a:ln>
            <a:effectLst/>
          </p:spPr>
          <p:txBody>
            <a:bodyPr rtlCol="0" anchor="ctr"/>
            <a:lstStyle/>
            <a:p>
              <a:pPr marL="0" marR="0" lvl="0" indent="0" algn="ctr" defTabSz="914492" eaLnBrk="1" fontAlgn="auto" latinLnBrk="0" hangingPunct="1">
                <a:lnSpc>
                  <a:spcPct val="100000"/>
                </a:lnSpc>
                <a:spcBef>
                  <a:spcPts val="0"/>
                </a:spcBef>
                <a:spcAft>
                  <a:spcPts val="0"/>
                </a:spcAft>
                <a:buClrTx/>
                <a:buSzTx/>
                <a:buFontTx/>
                <a:buNone/>
                <a:tabLst/>
                <a:defRPr/>
              </a:pPr>
              <a:endParaRPr kumimoji="0" lang="zh-CN" altLang="en-US" b="1" i="0" u="none" strike="noStrike" kern="0" cap="none" spc="0" normalizeH="0" baseline="0" noProof="0" dirty="0">
                <a:ln>
                  <a:noFill/>
                </a:ln>
                <a:solidFill>
                  <a:prstClr val="white"/>
                </a:solidFill>
                <a:effectLst/>
                <a:uLnTx/>
                <a:uFillTx/>
                <a:latin typeface="Calibri"/>
                <a:ea typeface="宋体"/>
                <a:cs typeface="+mn-cs"/>
              </a:endParaRPr>
            </a:p>
          </p:txBody>
        </p:sp>
        <p:sp>
          <p:nvSpPr>
            <p:cNvPr id="51" name="TextBox 50"/>
            <p:cNvSpPr txBox="1"/>
            <p:nvPr/>
          </p:nvSpPr>
          <p:spPr>
            <a:xfrm>
              <a:off x="2145894" y="1293630"/>
              <a:ext cx="432621" cy="423962"/>
            </a:xfrm>
            <a:prstGeom prst="rect">
              <a:avLst/>
            </a:prstGeom>
            <a:noFill/>
          </p:spPr>
          <p:txBody>
            <a:bodyPr wrap="none" rtlCol="0">
              <a:spAutoFit/>
            </a:bodyPr>
            <a:lstStyle/>
            <a:p>
              <a:pPr marL="0" marR="0" lvl="0" indent="0" defTabSz="914492"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solidFill>
                    <a:srgbClr val="FFFFFF"/>
                  </a:solidFill>
                  <a:effectLst/>
                  <a:uLnTx/>
                  <a:uFillTx/>
                  <a:latin typeface="Calibri"/>
                  <a:ea typeface="宋体"/>
                </a:rPr>
                <a:t>四</a:t>
              </a:r>
              <a:endParaRPr kumimoji="0" lang="zh-CN" altLang="en-US" sz="3200" b="1" i="0" u="none" strike="noStrike" kern="0" cap="none" spc="0" normalizeH="0" baseline="0" noProof="0" dirty="0">
                <a:ln>
                  <a:noFill/>
                </a:ln>
                <a:solidFill>
                  <a:srgbClr val="FFFFFF"/>
                </a:solidFill>
                <a:effectLst/>
                <a:uLnTx/>
                <a:uFillTx/>
                <a:latin typeface="Calibri"/>
                <a:ea typeface="宋体"/>
              </a:endParaRPr>
            </a:p>
          </p:txBody>
        </p:sp>
      </p:grpSp>
    </p:spTree>
    <p:extLst>
      <p:ext uri="{BB962C8B-B14F-4D97-AF65-F5344CB8AC3E}">
        <p14:creationId xmlns="" xmlns:p14="http://schemas.microsoft.com/office/powerpoint/2010/main" val="2329504327"/>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1000"/>
                                        <p:tgtEl>
                                          <p:spTgt spid="33"/>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1000"/>
                                        <p:tgtEl>
                                          <p:spTgt spid="38"/>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1000"/>
                                        <p:tgtEl>
                                          <p:spTgt spid="37"/>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1000"/>
                                        <p:tgtEl>
                                          <p:spTgt spid="42"/>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1000"/>
                                        <p:tgtEl>
                                          <p:spTgt spid="41"/>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1000"/>
                                        <p:tgtEl>
                                          <p:spTgt spid="49"/>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1000"/>
                                        <p:tgtEl>
                                          <p:spTgt spid="48"/>
                                        </p:tgtEl>
                                      </p:cBhvr>
                                    </p:animEffect>
                                  </p:childTnLst>
                                </p:cTn>
                              </p:par>
                            </p:childTnLst>
                          </p:cTn>
                        </p:par>
                        <p:par>
                          <p:cTn id="45" fill="hold">
                            <p:stCondLst>
                              <p:cond delay="9000"/>
                            </p:stCondLst>
                            <p:childTnLst>
                              <p:par>
                                <p:cTn id="46" presetID="2" presetClass="entr" presetSubtype="9"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0-#ppt_w/2"/>
                                          </p:val>
                                        </p:tav>
                                        <p:tav tm="100000">
                                          <p:val>
                                            <p:strVal val="#ppt_x"/>
                                          </p:val>
                                        </p:tav>
                                      </p:tavLst>
                                    </p:anim>
                                    <p:anim calcmode="lin" valueType="num">
                                      <p:cBhvr additive="base">
                                        <p:cTn id="49" dur="1000" fill="hold"/>
                                        <p:tgtEl>
                                          <p:spTgt spid="45"/>
                                        </p:tgtEl>
                                        <p:attrNameLst>
                                          <p:attrName>ppt_y</p:attrName>
                                        </p:attrNameLst>
                                      </p:cBhvr>
                                      <p:tavLst>
                                        <p:tav tm="0">
                                          <p:val>
                                            <p:strVal val="0-#ppt_h/2"/>
                                          </p:val>
                                        </p:tav>
                                        <p:tav tm="100000">
                                          <p:val>
                                            <p:strVal val="#ppt_y"/>
                                          </p:val>
                                        </p:tav>
                                      </p:tavLst>
                                    </p:anim>
                                  </p:childTnLst>
                                </p:cTn>
                              </p:par>
                            </p:childTnLst>
                          </p:cTn>
                        </p:par>
                        <p:par>
                          <p:cTn id="50" fill="hold">
                            <p:stCondLst>
                              <p:cond delay="10000"/>
                            </p:stCondLst>
                            <p:childTnLst>
                              <p:par>
                                <p:cTn id="51" presetID="2" presetClass="entr" presetSubtype="9"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1000" fill="hold"/>
                                        <p:tgtEl>
                                          <p:spTgt spid="24"/>
                                        </p:tgtEl>
                                        <p:attrNameLst>
                                          <p:attrName>ppt_x</p:attrName>
                                        </p:attrNameLst>
                                      </p:cBhvr>
                                      <p:tavLst>
                                        <p:tav tm="0">
                                          <p:val>
                                            <p:strVal val="0-#ppt_w/2"/>
                                          </p:val>
                                        </p:tav>
                                        <p:tav tm="100000">
                                          <p:val>
                                            <p:strVal val="#ppt_x"/>
                                          </p:val>
                                        </p:tav>
                                      </p:tavLst>
                                    </p:anim>
                                    <p:anim calcmode="lin" valueType="num">
                                      <p:cBhvr additive="base">
                                        <p:cTn id="54"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5" grpId="0" animBg="1"/>
      <p:bldP spid="33" grpId="0"/>
      <p:bldP spid="37" grpId="0"/>
      <p:bldP spid="41"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96194" y="750947"/>
            <a:ext cx="7086600" cy="830997"/>
          </a:xfrm>
          <a:prstGeom prst="rect">
            <a:avLst/>
          </a:prstGeom>
          <a:noFill/>
        </p:spPr>
        <p:txBody>
          <a:bodyPr wrap="square" rtlCol="0">
            <a:spAutoFit/>
          </a:bodyPr>
          <a:lstStyle/>
          <a:p>
            <a:pPr algn="l">
              <a:lnSpc>
                <a:spcPct val="150000"/>
              </a:lnSpc>
            </a:pPr>
            <a:r>
              <a:rPr lang="zh-CN" altLang="zh-CN" sz="3200" b="0" dirty="0" smtClean="0"/>
              <a:t>张总概括为</a:t>
            </a:r>
            <a:r>
              <a:rPr lang="zh-CN" altLang="en-US" sz="3200" b="0" dirty="0" smtClean="0"/>
              <a:t>“</a:t>
            </a:r>
            <a:r>
              <a:rPr lang="zh-CN" altLang="zh-CN" sz="3200" b="0" dirty="0" smtClean="0"/>
              <a:t>创强竞优争一流</a:t>
            </a:r>
            <a:r>
              <a:rPr lang="zh-CN" altLang="en-US" sz="3200" b="0" dirty="0" smtClean="0"/>
              <a:t>”</a:t>
            </a:r>
            <a:endParaRPr lang="zh-CN" altLang="en-US" sz="3200" b="0" dirty="0"/>
          </a:p>
        </p:txBody>
      </p:sp>
      <p:grpSp>
        <p:nvGrpSpPr>
          <p:cNvPr id="31" name="组合 30"/>
          <p:cNvGrpSpPr/>
          <p:nvPr/>
        </p:nvGrpSpPr>
        <p:grpSpPr>
          <a:xfrm>
            <a:off x="533400" y="144332"/>
            <a:ext cx="8612188" cy="599412"/>
            <a:chOff x="533400" y="144332"/>
            <a:chExt cx="8612188" cy="599412"/>
          </a:xfrm>
        </p:grpSpPr>
        <p:sp>
          <p:nvSpPr>
            <p:cNvPr id="32"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3" name="组合 10"/>
            <p:cNvGrpSpPr/>
            <p:nvPr/>
          </p:nvGrpSpPr>
          <p:grpSpPr>
            <a:xfrm>
              <a:off x="575653" y="178669"/>
              <a:ext cx="263341" cy="395013"/>
              <a:chOff x="5284519" y="1508166"/>
              <a:chExt cx="213756" cy="427512"/>
            </a:xfrm>
          </p:grpSpPr>
          <p:cxnSp>
            <p:nvCxnSpPr>
              <p:cNvPr id="40" name="直接连接符 39"/>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5" name="组合 16"/>
            <p:cNvGrpSpPr/>
            <p:nvPr/>
          </p:nvGrpSpPr>
          <p:grpSpPr>
            <a:xfrm flipV="1">
              <a:off x="533400" y="667544"/>
              <a:ext cx="7544594" cy="76200"/>
              <a:chOff x="254044" y="-1008856"/>
              <a:chExt cx="7290550" cy="156708"/>
            </a:xfrm>
          </p:grpSpPr>
          <p:sp>
            <p:nvSpPr>
              <p:cNvPr id="36" name="矩形 35"/>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TextBox 16"/>
          <p:cNvSpPr txBox="1"/>
          <p:nvPr/>
        </p:nvSpPr>
        <p:spPr>
          <a:xfrm>
            <a:off x="1372394" y="1824677"/>
            <a:ext cx="6324600" cy="2576667"/>
          </a:xfrm>
          <a:prstGeom prst="rect">
            <a:avLst/>
          </a:prstGeom>
          <a:noFill/>
        </p:spPr>
        <p:txBody>
          <a:bodyPr wrap="square" rtlCol="0">
            <a:spAutoFit/>
          </a:bodyPr>
          <a:lstStyle/>
          <a:p>
            <a:pPr algn="just">
              <a:lnSpc>
                <a:spcPct val="150000"/>
              </a:lnSpc>
            </a:pPr>
            <a:r>
              <a:rPr lang="en-US" altLang="zh-CN" sz="2800" b="0" dirty="0" smtClean="0">
                <a:latin typeface="+mn-ea"/>
                <a:ea typeface="+mn-ea"/>
              </a:rPr>
              <a:t>    </a:t>
            </a:r>
            <a:r>
              <a:rPr lang="zh-CN" altLang="zh-CN" sz="2800" b="0" dirty="0" smtClean="0">
                <a:latin typeface="+mn-ea"/>
                <a:ea typeface="+mn-ea"/>
              </a:rPr>
              <a:t>也就是在兼顾校“创新强校”与“十三五”发展规划中工作的同时，按照学校一流高职院校建设内容全面推进我们的各项工作。</a:t>
            </a:r>
            <a:endParaRPr lang="zh-CN" altLang="en-US" sz="2800" b="0" dirty="0">
              <a:latin typeface="+mn-ea"/>
              <a:ea typeface="+mn-ea"/>
            </a:endParaRP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a:spLocks/>
          </p:cNvSpPr>
          <p:nvPr/>
        </p:nvSpPr>
        <p:spPr bwMode="auto">
          <a:xfrm>
            <a:off x="534194" y="1658144"/>
            <a:ext cx="8077200" cy="3183793"/>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accent2">
              <a:lumMod val="20000"/>
              <a:lumOff val="80000"/>
            </a:schemeClr>
          </a:solidFill>
          <a:ln w="10" cap="flat">
            <a:solidFill>
              <a:srgbClr val="FFFFFF">
                <a:lumMod val="85000"/>
              </a:srgbClr>
            </a:solidFill>
            <a:prstDash val="solid"/>
            <a:miter lim="800000"/>
            <a:headEnd/>
            <a:tailEnd/>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TextBox 12"/>
          <p:cNvSpPr txBox="1"/>
          <p:nvPr/>
        </p:nvSpPr>
        <p:spPr>
          <a:xfrm>
            <a:off x="457994" y="896144"/>
            <a:ext cx="2244525" cy="584775"/>
          </a:xfrm>
          <a:prstGeom prst="rect">
            <a:avLst/>
          </a:prstGeom>
          <a:noFill/>
        </p:spPr>
        <p:txBody>
          <a:bodyPr wrap="none" rtlCol="0">
            <a:spAutoFit/>
          </a:bodyPr>
          <a:lstStyle/>
          <a:p>
            <a:pPr lvl="0" algn="l"/>
            <a:r>
              <a:rPr lang="zh-CN" altLang="en-US" sz="3200" dirty="0" smtClean="0"/>
              <a:t>存在问题：</a:t>
            </a:r>
            <a:endParaRPr lang="zh-CN" altLang="zh-CN" sz="3200" dirty="0"/>
          </a:p>
        </p:txBody>
      </p:sp>
      <p:sp>
        <p:nvSpPr>
          <p:cNvPr id="14" name="TextBox 13"/>
          <p:cNvSpPr txBox="1"/>
          <p:nvPr/>
        </p:nvSpPr>
        <p:spPr>
          <a:xfrm>
            <a:off x="686594" y="1870139"/>
            <a:ext cx="7696200" cy="2913618"/>
          </a:xfrm>
          <a:prstGeom prst="rect">
            <a:avLst/>
          </a:prstGeom>
          <a:noFill/>
        </p:spPr>
        <p:txBody>
          <a:bodyPr wrap="square" rtlCol="0">
            <a:spAutoFit/>
          </a:bodyPr>
          <a:lstStyle/>
          <a:p>
            <a:pPr algn="just">
              <a:lnSpc>
                <a:spcPts val="4400"/>
              </a:lnSpc>
            </a:pPr>
            <a:r>
              <a:rPr lang="en-US" altLang="zh-CN" sz="2800" b="0" dirty="0" smtClean="0">
                <a:latin typeface="+mn-ea"/>
                <a:ea typeface="+mn-ea"/>
              </a:rPr>
              <a:t>    </a:t>
            </a:r>
            <a:r>
              <a:rPr lang="zh-CN" altLang="zh-CN" sz="2800" b="0" dirty="0" smtClean="0">
                <a:latin typeface="+mn-ea"/>
                <a:ea typeface="+mn-ea"/>
              </a:rPr>
              <a:t>我们个别部门、单位的领导班子还需要加强建设，必要的话还要作调整，班子</a:t>
            </a:r>
            <a:r>
              <a:rPr lang="zh-CN" altLang="zh-CN" sz="2800" b="0" dirty="0" smtClean="0">
                <a:solidFill>
                  <a:srgbClr val="FF0000"/>
                </a:solidFill>
                <a:latin typeface="+mn-ea"/>
                <a:ea typeface="+mn-ea"/>
              </a:rPr>
              <a:t>比较松散</a:t>
            </a:r>
            <a:r>
              <a:rPr lang="zh-CN" altLang="zh-CN" sz="2800" b="0" dirty="0" smtClean="0">
                <a:latin typeface="+mn-ea"/>
                <a:ea typeface="+mn-ea"/>
              </a:rPr>
              <a:t>，在群众中间的</a:t>
            </a:r>
            <a:r>
              <a:rPr lang="zh-CN" altLang="zh-CN" sz="2800" b="0" dirty="0" smtClean="0">
                <a:solidFill>
                  <a:srgbClr val="FF0000"/>
                </a:solidFill>
                <a:latin typeface="+mn-ea"/>
                <a:ea typeface="+mn-ea"/>
              </a:rPr>
              <a:t>威信不够</a:t>
            </a:r>
            <a:r>
              <a:rPr lang="zh-CN" altLang="zh-CN" sz="2800" b="0" dirty="0" smtClean="0">
                <a:latin typeface="+mn-ea"/>
                <a:ea typeface="+mn-ea"/>
              </a:rPr>
              <a:t>，整体的</a:t>
            </a:r>
            <a:r>
              <a:rPr lang="zh-CN" altLang="zh-CN" sz="2800" b="0" dirty="0" smtClean="0">
                <a:solidFill>
                  <a:srgbClr val="FF0000"/>
                </a:solidFill>
                <a:latin typeface="+mn-ea"/>
                <a:ea typeface="+mn-ea"/>
              </a:rPr>
              <a:t>凝聚力、战斗力不足</a:t>
            </a:r>
            <a:r>
              <a:rPr lang="zh-CN" altLang="zh-CN" sz="2800" b="0" dirty="0" smtClean="0">
                <a:latin typeface="+mn-ea"/>
                <a:ea typeface="+mn-ea"/>
              </a:rPr>
              <a:t>，遇到关键时候看不出这个领导班子攻坚克难的作用，回答不了师生的诉求。</a:t>
            </a:r>
            <a:endParaRPr lang="zh-CN" altLang="en-US" sz="2800" b="0" dirty="0">
              <a:latin typeface="+mn-ea"/>
              <a:ea typeface="+mn-ea"/>
            </a:endParaRPr>
          </a:p>
        </p:txBody>
      </p:sp>
      <p:grpSp>
        <p:nvGrpSpPr>
          <p:cNvPr id="20" name="组合 19"/>
          <p:cNvGrpSpPr/>
          <p:nvPr/>
        </p:nvGrpSpPr>
        <p:grpSpPr>
          <a:xfrm>
            <a:off x="6858794" y="1277144"/>
            <a:ext cx="766325" cy="759804"/>
            <a:chOff x="1454151" y="1939131"/>
            <a:chExt cx="930275" cy="938213"/>
          </a:xfrm>
        </p:grpSpPr>
        <p:sp>
          <p:nvSpPr>
            <p:cNvPr id="21"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TextBox 21"/>
            <p:cNvSpPr txBox="1"/>
            <p:nvPr/>
          </p:nvSpPr>
          <p:spPr>
            <a:xfrm>
              <a:off x="1586504"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ysClr val="windowText" lastClr="000000"/>
                  </a:solidFill>
                  <a:effectLst/>
                  <a:uLnTx/>
                  <a:uFillTx/>
                  <a:latin typeface="微软雅黑"/>
                  <a:ea typeface="微软雅黑"/>
                </a:rPr>
                <a:t>01</a:t>
              </a:r>
              <a:endParaRPr kumimoji="0" lang="zh-CN" altLang="en-US" sz="2400" b="1" i="0" u="none" strike="noStrike" kern="0" cap="none" spc="0" normalizeH="0" baseline="0" noProof="0" dirty="0">
                <a:ln>
                  <a:noFill/>
                </a:ln>
                <a:solidFill>
                  <a:sysClr val="windowText" lastClr="000000"/>
                </a:solidFill>
                <a:effectLst/>
                <a:uLnTx/>
                <a:uFillTx/>
                <a:latin typeface="微软雅黑"/>
                <a:ea typeface="微软雅黑"/>
              </a:endParaRPr>
            </a:p>
          </p:txBody>
        </p:sp>
      </p:grpSp>
      <p:grpSp>
        <p:nvGrpSpPr>
          <p:cNvPr id="42" name="组合 41"/>
          <p:cNvGrpSpPr/>
          <p:nvPr/>
        </p:nvGrpSpPr>
        <p:grpSpPr>
          <a:xfrm>
            <a:off x="533400" y="144332"/>
            <a:ext cx="8612188" cy="599412"/>
            <a:chOff x="533400" y="144332"/>
            <a:chExt cx="8612188" cy="599412"/>
          </a:xfrm>
        </p:grpSpPr>
        <p:sp>
          <p:nvSpPr>
            <p:cNvPr id="43"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44" name="组合 10"/>
            <p:cNvGrpSpPr/>
            <p:nvPr/>
          </p:nvGrpSpPr>
          <p:grpSpPr>
            <a:xfrm>
              <a:off x="575653" y="178669"/>
              <a:ext cx="263341" cy="395013"/>
              <a:chOff x="5284519" y="1508166"/>
              <a:chExt cx="213756" cy="427512"/>
            </a:xfrm>
          </p:grpSpPr>
          <p:cxnSp>
            <p:nvCxnSpPr>
              <p:cNvPr id="51" name="直接连接符 50"/>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5" name="直接连接符 44"/>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6" name="组合 16"/>
            <p:cNvGrpSpPr/>
            <p:nvPr/>
          </p:nvGrpSpPr>
          <p:grpSpPr>
            <a:xfrm flipV="1">
              <a:off x="533400" y="667544"/>
              <a:ext cx="7544594" cy="76200"/>
              <a:chOff x="254044" y="-1008856"/>
              <a:chExt cx="7290550" cy="156708"/>
            </a:xfrm>
          </p:grpSpPr>
          <p:sp>
            <p:nvSpPr>
              <p:cNvPr id="47" name="矩形 46"/>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childTnLst>
                          </p:cTn>
                        </p:par>
                        <p:par>
                          <p:cTn id="18" fill="hold">
                            <p:stCondLst>
                              <p:cond delay="1800"/>
                            </p:stCondLst>
                            <p:childTnLst>
                              <p:par>
                                <p:cTn id="19" presetID="16" presetClass="entr" presetSubtype="37"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outVertical)">
                                      <p:cBhvr>
                                        <p:cTn id="21" dur="1000"/>
                                        <p:tgtEl>
                                          <p:spTgt spid="18"/>
                                        </p:tgtEl>
                                      </p:cBhvr>
                                    </p:animEffect>
                                  </p:childTnLst>
                                </p:cTn>
                              </p:par>
                            </p:childTnLst>
                          </p:cTn>
                        </p:par>
                        <p:par>
                          <p:cTn id="22" fill="hold">
                            <p:stCondLst>
                              <p:cond delay="28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p:cNvSpPr>
          <p:nvPr/>
        </p:nvSpPr>
        <p:spPr bwMode="auto">
          <a:xfrm>
            <a:off x="915194" y="1440459"/>
            <a:ext cx="7239000" cy="3336194"/>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1">
              <a:lumMod val="10000"/>
              <a:lumOff val="90000"/>
            </a:schemeClr>
          </a:solidFill>
          <a:ln w="10" cap="flat">
            <a:solidFill>
              <a:srgbClr val="FFFFFF">
                <a:lumMod val="85000"/>
              </a:srgbClr>
            </a:solidFill>
            <a:prstDash val="solid"/>
            <a:miter lim="800000"/>
            <a:headEnd/>
            <a:tailEnd/>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1219994" y="1728653"/>
            <a:ext cx="6705600" cy="2913618"/>
          </a:xfrm>
          <a:prstGeom prst="rect">
            <a:avLst/>
          </a:prstGeom>
          <a:noFill/>
        </p:spPr>
        <p:txBody>
          <a:bodyPr wrap="square" rtlCol="0">
            <a:spAutoFit/>
          </a:bodyPr>
          <a:lstStyle/>
          <a:p>
            <a:pPr algn="just">
              <a:lnSpc>
                <a:spcPts val="4400"/>
              </a:lnSpc>
            </a:pPr>
            <a:r>
              <a:rPr lang="en-US" altLang="zh-CN" sz="2800" b="0" dirty="0" smtClean="0">
                <a:latin typeface="+mn-ea"/>
                <a:ea typeface="+mn-ea"/>
              </a:rPr>
              <a:t>    </a:t>
            </a:r>
            <a:r>
              <a:rPr lang="zh-CN" altLang="zh-CN" sz="2800" b="0" dirty="0" smtClean="0">
                <a:latin typeface="+mn-ea"/>
                <a:ea typeface="+mn-ea"/>
              </a:rPr>
              <a:t>我们个别的管理部门在工作思路、工作安排、工作实施上还存在着相对的</a:t>
            </a:r>
            <a:r>
              <a:rPr lang="zh-CN" altLang="zh-CN" sz="2800" b="0" dirty="0" smtClean="0">
                <a:solidFill>
                  <a:srgbClr val="FF0000"/>
                </a:solidFill>
                <a:latin typeface="+mn-ea"/>
                <a:ea typeface="+mn-ea"/>
              </a:rPr>
              <a:t>封闭性</a:t>
            </a:r>
            <a:r>
              <a:rPr lang="zh-CN" altLang="zh-CN" sz="2800" b="0" dirty="0" smtClean="0">
                <a:latin typeface="+mn-ea"/>
                <a:ea typeface="+mn-ea"/>
              </a:rPr>
              <a:t>，</a:t>
            </a:r>
            <a:r>
              <a:rPr lang="zh-CN" altLang="zh-CN" sz="2800" b="0" dirty="0" smtClean="0">
                <a:solidFill>
                  <a:srgbClr val="FF0000"/>
                </a:solidFill>
                <a:latin typeface="+mn-ea"/>
                <a:ea typeface="+mn-ea"/>
              </a:rPr>
              <a:t>缺乏主动</a:t>
            </a:r>
            <a:r>
              <a:rPr lang="zh-CN" altLang="zh-CN" sz="2800" b="0" dirty="0" smtClean="0">
                <a:latin typeface="+mn-ea"/>
                <a:ea typeface="+mn-ea"/>
              </a:rPr>
              <a:t>的协同，</a:t>
            </a:r>
            <a:r>
              <a:rPr lang="zh-CN" altLang="zh-CN" sz="2800" b="0" dirty="0" smtClean="0">
                <a:solidFill>
                  <a:srgbClr val="FF0000"/>
                </a:solidFill>
                <a:latin typeface="+mn-ea"/>
                <a:ea typeface="+mn-ea"/>
              </a:rPr>
              <a:t>缺乏全局、整体意识</a:t>
            </a:r>
            <a:r>
              <a:rPr lang="zh-CN" altLang="zh-CN" sz="2800" b="0" dirty="0" smtClean="0">
                <a:latin typeface="+mn-ea"/>
                <a:ea typeface="+mn-ea"/>
              </a:rPr>
              <a:t>，在跟大家融合这一块上有问题，有一点固步自封，说重了就是一种壁垒。</a:t>
            </a:r>
            <a:endParaRPr lang="zh-CN" altLang="en-US" sz="2800" b="0" dirty="0">
              <a:latin typeface="+mn-ea"/>
              <a:ea typeface="+mn-ea"/>
            </a:endParaRPr>
          </a:p>
        </p:txBody>
      </p:sp>
      <p:grpSp>
        <p:nvGrpSpPr>
          <p:cNvPr id="3" name="组合 22"/>
          <p:cNvGrpSpPr/>
          <p:nvPr/>
        </p:nvGrpSpPr>
        <p:grpSpPr>
          <a:xfrm>
            <a:off x="4187469" y="1048544"/>
            <a:ext cx="766325" cy="759804"/>
            <a:chOff x="5163473" y="1939131"/>
            <a:chExt cx="930276" cy="938213"/>
          </a:xfrm>
        </p:grpSpPr>
        <p:sp>
          <p:nvSpPr>
            <p:cNvPr id="24" name="Oval 19"/>
            <p:cNvSpPr>
              <a:spLocks noChangeArrowheads="1"/>
            </p:cNvSpPr>
            <p:nvPr/>
          </p:nvSpPr>
          <p:spPr bwMode="auto">
            <a:xfrm>
              <a:off x="5163473" y="1939131"/>
              <a:ext cx="930276" cy="938213"/>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TextBox 24"/>
            <p:cNvSpPr txBox="1"/>
            <p:nvPr/>
          </p:nvSpPr>
          <p:spPr>
            <a:xfrm>
              <a:off x="5265767"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ysClr val="windowText" lastClr="000000"/>
                  </a:solidFill>
                  <a:effectLst/>
                  <a:uLnTx/>
                  <a:uFillTx/>
                  <a:latin typeface="微软雅黑"/>
                  <a:ea typeface="微软雅黑"/>
                </a:rPr>
                <a:t>02</a:t>
              </a:r>
              <a:endParaRPr kumimoji="0" lang="zh-CN" altLang="en-US" sz="2400" b="1" i="0" u="none" strike="noStrike" kern="0" cap="none" spc="0" normalizeH="0" baseline="0" noProof="0" dirty="0">
                <a:ln>
                  <a:noFill/>
                </a:ln>
                <a:solidFill>
                  <a:sysClr val="windowText" lastClr="000000"/>
                </a:solidFill>
                <a:effectLst/>
                <a:uLnTx/>
                <a:uFillTx/>
                <a:latin typeface="微软雅黑"/>
                <a:ea typeface="微软雅黑"/>
              </a:endParaRPr>
            </a:p>
          </p:txBody>
        </p:sp>
      </p:grpSp>
      <p:grpSp>
        <p:nvGrpSpPr>
          <p:cNvPr id="32" name="组合 31"/>
          <p:cNvGrpSpPr/>
          <p:nvPr/>
        </p:nvGrpSpPr>
        <p:grpSpPr>
          <a:xfrm>
            <a:off x="533400" y="144332"/>
            <a:ext cx="8612188" cy="599412"/>
            <a:chOff x="533400" y="144332"/>
            <a:chExt cx="8612188" cy="599412"/>
          </a:xfrm>
        </p:grpSpPr>
        <p:sp>
          <p:nvSpPr>
            <p:cNvPr id="33"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5" name="组合 10"/>
            <p:cNvGrpSpPr/>
            <p:nvPr/>
          </p:nvGrpSpPr>
          <p:grpSpPr>
            <a:xfrm>
              <a:off x="575653" y="178669"/>
              <a:ext cx="263341" cy="395013"/>
              <a:chOff x="5284519" y="1508166"/>
              <a:chExt cx="213756" cy="427512"/>
            </a:xfrm>
          </p:grpSpPr>
          <p:cxnSp>
            <p:nvCxnSpPr>
              <p:cNvPr id="48" name="直接连接符 47"/>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3" name="组合 16"/>
            <p:cNvGrpSpPr/>
            <p:nvPr/>
          </p:nvGrpSpPr>
          <p:grpSpPr>
            <a:xfrm flipV="1">
              <a:off x="533400" y="667544"/>
              <a:ext cx="7544594" cy="76200"/>
              <a:chOff x="254044" y="-1008856"/>
              <a:chExt cx="7290550" cy="156708"/>
            </a:xfrm>
          </p:grpSpPr>
          <p:sp>
            <p:nvSpPr>
              <p:cNvPr id="44" name="矩形 43"/>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22" presetClass="entr" presetSubtype="8"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par>
                          <p:cTn id="13" fill="hold">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edge">
                                      <p:cBhvr>
                                        <p:cTn id="16" dur="1000"/>
                                        <p:tgtEl>
                                          <p:spTgt spid="1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p:cNvSpPr>
            <a:spLocks/>
          </p:cNvSpPr>
          <p:nvPr/>
        </p:nvSpPr>
        <p:spPr bwMode="auto">
          <a:xfrm>
            <a:off x="915194" y="1505745"/>
            <a:ext cx="7391400" cy="2895599"/>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lumMod val="90000"/>
            </a:schemeClr>
          </a:solidFill>
          <a:ln w="10" cap="flat">
            <a:solidFill>
              <a:srgbClr val="FFFFFF">
                <a:lumMod val="85000"/>
              </a:srgbClr>
            </a:solidFill>
            <a:prstDash val="solid"/>
            <a:miter lim="800000"/>
            <a:headEnd/>
            <a:tailEnd/>
          </a:ln>
        </p:spPr>
        <p:txBody>
          <a:bodyPr vert="horz" wrap="square" lIns="68571" tIns="34285" rIns="68571" bIns="3428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 name="组合 25"/>
          <p:cNvGrpSpPr/>
          <p:nvPr/>
        </p:nvGrpSpPr>
        <p:grpSpPr>
          <a:xfrm>
            <a:off x="1677194" y="1126940"/>
            <a:ext cx="767632" cy="759804"/>
            <a:chOff x="8547411" y="1939131"/>
            <a:chExt cx="931863" cy="938213"/>
          </a:xfrm>
        </p:grpSpPr>
        <p:sp>
          <p:nvSpPr>
            <p:cNvPr id="27" name="Oval 20"/>
            <p:cNvSpPr>
              <a:spLocks noChangeArrowheads="1"/>
            </p:cNvSpPr>
            <p:nvPr/>
          </p:nvSpPr>
          <p:spPr bwMode="auto">
            <a:xfrm>
              <a:off x="8547411" y="1939131"/>
              <a:ext cx="931863" cy="938213"/>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TextBox 27"/>
            <p:cNvSpPr txBox="1"/>
            <p:nvPr/>
          </p:nvSpPr>
          <p:spPr>
            <a:xfrm>
              <a:off x="8651298" y="2115848"/>
              <a:ext cx="750796" cy="6153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ysClr val="windowText" lastClr="000000"/>
                  </a:solidFill>
                  <a:effectLst/>
                  <a:uLnTx/>
                  <a:uFillTx/>
                  <a:latin typeface="微软雅黑"/>
                  <a:ea typeface="微软雅黑"/>
                </a:rPr>
                <a:t>03</a:t>
              </a:r>
              <a:endParaRPr kumimoji="0" lang="zh-CN" altLang="en-US" sz="2400" b="1" i="0" u="none" strike="noStrike" kern="0" cap="none" spc="0" normalizeH="0" baseline="0" noProof="0" dirty="0">
                <a:ln>
                  <a:noFill/>
                </a:ln>
                <a:solidFill>
                  <a:sysClr val="windowText" lastClr="000000"/>
                </a:solidFill>
                <a:effectLst/>
                <a:uLnTx/>
                <a:uFillTx/>
                <a:latin typeface="微软雅黑"/>
                <a:ea typeface="微软雅黑"/>
              </a:endParaRPr>
            </a:p>
          </p:txBody>
        </p:sp>
      </p:grpSp>
      <p:grpSp>
        <p:nvGrpSpPr>
          <p:cNvPr id="32" name="组合 31"/>
          <p:cNvGrpSpPr/>
          <p:nvPr/>
        </p:nvGrpSpPr>
        <p:grpSpPr>
          <a:xfrm>
            <a:off x="533400" y="144332"/>
            <a:ext cx="8612188" cy="599412"/>
            <a:chOff x="533400" y="144332"/>
            <a:chExt cx="8612188" cy="599412"/>
          </a:xfrm>
        </p:grpSpPr>
        <p:sp>
          <p:nvSpPr>
            <p:cNvPr id="33"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5" name="组合 10"/>
            <p:cNvGrpSpPr/>
            <p:nvPr/>
          </p:nvGrpSpPr>
          <p:grpSpPr>
            <a:xfrm>
              <a:off x="575653" y="178669"/>
              <a:ext cx="263341" cy="395013"/>
              <a:chOff x="5284519" y="1508166"/>
              <a:chExt cx="213756" cy="427512"/>
            </a:xfrm>
          </p:grpSpPr>
          <p:cxnSp>
            <p:nvCxnSpPr>
              <p:cNvPr id="48" name="直接连接符 47"/>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3" name="组合 16"/>
            <p:cNvGrpSpPr/>
            <p:nvPr/>
          </p:nvGrpSpPr>
          <p:grpSpPr>
            <a:xfrm flipV="1">
              <a:off x="533400" y="667544"/>
              <a:ext cx="7544594" cy="76200"/>
              <a:chOff x="254044" y="-1008856"/>
              <a:chExt cx="7290550" cy="156708"/>
            </a:xfrm>
          </p:grpSpPr>
          <p:sp>
            <p:nvSpPr>
              <p:cNvPr id="44" name="矩形 43"/>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TextBox 19"/>
          <p:cNvSpPr txBox="1"/>
          <p:nvPr/>
        </p:nvSpPr>
        <p:spPr>
          <a:xfrm>
            <a:off x="1600994" y="1769074"/>
            <a:ext cx="6019800" cy="2022670"/>
          </a:xfrm>
          <a:prstGeom prst="rect">
            <a:avLst/>
          </a:prstGeom>
          <a:noFill/>
        </p:spPr>
        <p:txBody>
          <a:bodyPr wrap="square" rtlCol="0">
            <a:spAutoFit/>
          </a:bodyPr>
          <a:lstStyle/>
          <a:p>
            <a:pPr algn="just">
              <a:lnSpc>
                <a:spcPct val="150000"/>
              </a:lnSpc>
            </a:pPr>
            <a:r>
              <a:rPr lang="en-US" altLang="zh-CN" sz="3200" dirty="0" smtClean="0">
                <a:latin typeface="+mn-ea"/>
                <a:ea typeface="+mn-ea"/>
              </a:rPr>
              <a:t>    </a:t>
            </a:r>
            <a:r>
              <a:rPr lang="zh-CN" altLang="zh-CN" sz="2800" b="0" dirty="0" smtClean="0">
                <a:latin typeface="+mn-ea"/>
                <a:ea typeface="+mn-ea"/>
              </a:rPr>
              <a:t>我们一些部门缺乏</a:t>
            </a:r>
            <a:r>
              <a:rPr lang="zh-CN" altLang="en-US" sz="2800" b="0" dirty="0" smtClean="0">
                <a:latin typeface="+mn-ea"/>
                <a:ea typeface="+mn-ea"/>
              </a:rPr>
              <a:t>“</a:t>
            </a:r>
            <a:r>
              <a:rPr lang="zh-CN" altLang="zh-CN" sz="2800" b="0" dirty="0" smtClean="0">
                <a:latin typeface="+mn-ea"/>
                <a:ea typeface="+mn-ea"/>
              </a:rPr>
              <a:t>规矩意识，</a:t>
            </a:r>
            <a:r>
              <a:rPr lang="zh-CN" altLang="en-US" sz="2800" b="0" dirty="0" smtClean="0">
                <a:latin typeface="+mn-ea"/>
                <a:ea typeface="+mn-ea"/>
              </a:rPr>
              <a:t>”</a:t>
            </a:r>
            <a:r>
              <a:rPr lang="zh-CN" altLang="zh-CN" sz="2800" b="0" dirty="0" smtClean="0">
                <a:latin typeface="+mn-ea"/>
                <a:ea typeface="+mn-ea"/>
              </a:rPr>
              <a:t>把</a:t>
            </a:r>
            <a:r>
              <a:rPr lang="zh-CN" altLang="zh-CN" sz="2800" dirty="0" smtClean="0">
                <a:solidFill>
                  <a:srgbClr val="FF0000"/>
                </a:solidFill>
                <a:latin typeface="+mn-ea"/>
                <a:ea typeface="+mn-ea"/>
              </a:rPr>
              <a:t>制度、纪律、程序</a:t>
            </a:r>
            <a:r>
              <a:rPr lang="zh-CN" altLang="zh-CN" sz="2800" b="0" dirty="0" smtClean="0">
                <a:latin typeface="+mn-ea"/>
                <a:ea typeface="+mn-ea"/>
              </a:rPr>
              <a:t>当摆设，打擦边球，对心意就执行，不合意就不执行；</a:t>
            </a:r>
            <a:endParaRPr lang="zh-CN" altLang="en-US" sz="2800" b="0" dirty="0">
              <a:latin typeface="+mn-ea"/>
              <a:ea typeface="+mn-ea"/>
            </a:endParaRP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 fill="hold"/>
                                        <p:tgtEl>
                                          <p:spTgt spid="4"/>
                                        </p:tgtEl>
                                        <p:attrNameLst>
                                          <p:attrName>ppt_w</p:attrName>
                                        </p:attrNameLst>
                                      </p:cBhvr>
                                      <p:tavLst>
                                        <p:tav tm="0">
                                          <p:val>
                                            <p:fltVal val="0"/>
                                          </p:val>
                                        </p:tav>
                                        <p:tav tm="100000">
                                          <p:val>
                                            <p:strVal val="#ppt_w"/>
                                          </p:val>
                                        </p:tav>
                                      </p:tavLst>
                                    </p:anim>
                                    <p:anim calcmode="lin" valueType="num">
                                      <p:cBhvr>
                                        <p:cTn id="12" dur="300" fill="hold"/>
                                        <p:tgtEl>
                                          <p:spTgt spid="4"/>
                                        </p:tgtEl>
                                        <p:attrNameLst>
                                          <p:attrName>ppt_h</p:attrName>
                                        </p:attrNameLst>
                                      </p:cBhvr>
                                      <p:tavLst>
                                        <p:tav tm="0">
                                          <p:val>
                                            <p:fltVal val="0"/>
                                          </p:val>
                                        </p:tav>
                                        <p:tav tm="100000">
                                          <p:val>
                                            <p:strVal val="#ppt_h"/>
                                          </p:val>
                                        </p:tav>
                                      </p:tavLst>
                                    </p:anim>
                                    <p:animEffect transition="in" filter="fade">
                                      <p:cBhvr>
                                        <p:cTn id="13" dur="300"/>
                                        <p:tgtEl>
                                          <p:spTgt spid="4"/>
                                        </p:tgtEl>
                                      </p:cBhvr>
                                    </p:animEffect>
                                  </p:childTnLst>
                                </p:cTn>
                              </p:par>
                            </p:childTnLst>
                          </p:cTn>
                        </p:par>
                        <p:par>
                          <p:cTn id="14" fill="hold">
                            <p:stCondLst>
                              <p:cond delay="800"/>
                            </p:stCondLst>
                            <p:childTnLst>
                              <p:par>
                                <p:cTn id="15" presetID="2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edge">
                                      <p:cBhvr>
                                        <p:cTn id="17" dur="1000"/>
                                        <p:tgtEl>
                                          <p:spTgt spid="19"/>
                                        </p:tgtEl>
                                      </p:cBhvr>
                                    </p:animEffect>
                                  </p:childTnLst>
                                </p:cTn>
                              </p:par>
                            </p:childTnLst>
                          </p:cTn>
                        </p:par>
                        <p:par>
                          <p:cTn id="18" fill="hold">
                            <p:stCondLst>
                              <p:cond delay="18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1394" y="1293912"/>
            <a:ext cx="7162800" cy="584775"/>
          </a:xfrm>
          <a:prstGeom prst="rect">
            <a:avLst/>
          </a:prstGeom>
          <a:noFill/>
        </p:spPr>
        <p:txBody>
          <a:bodyPr wrap="square" rtlCol="0">
            <a:spAutoFit/>
          </a:bodyPr>
          <a:lstStyle/>
          <a:p>
            <a:pPr algn="just">
              <a:lnSpc>
                <a:spcPts val="4400"/>
              </a:lnSpc>
            </a:pPr>
            <a:endParaRPr lang="zh-CN" altLang="zh-CN" sz="3200" b="0" dirty="0">
              <a:latin typeface="+mn-ea"/>
              <a:ea typeface="+mn-ea"/>
            </a:endParaRPr>
          </a:p>
        </p:txBody>
      </p:sp>
      <p:grpSp>
        <p:nvGrpSpPr>
          <p:cNvPr id="20" name="组合 19"/>
          <p:cNvGrpSpPr/>
          <p:nvPr/>
        </p:nvGrpSpPr>
        <p:grpSpPr>
          <a:xfrm>
            <a:off x="533400" y="144332"/>
            <a:ext cx="8612188" cy="599412"/>
            <a:chOff x="533400" y="144332"/>
            <a:chExt cx="8612188" cy="599412"/>
          </a:xfrm>
        </p:grpSpPr>
        <p:sp>
          <p:nvSpPr>
            <p:cNvPr id="2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22" name="组合 10"/>
            <p:cNvGrpSpPr/>
            <p:nvPr/>
          </p:nvGrpSpPr>
          <p:grpSpPr>
            <a:xfrm>
              <a:off x="575653" y="178669"/>
              <a:ext cx="263341" cy="395013"/>
              <a:chOff x="5284519" y="1508166"/>
              <a:chExt cx="213756" cy="427512"/>
            </a:xfrm>
          </p:grpSpPr>
          <p:cxnSp>
            <p:nvCxnSpPr>
              <p:cNvPr id="29" name="直接连接符 2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24" name="组合 16"/>
            <p:cNvGrpSpPr/>
            <p:nvPr/>
          </p:nvGrpSpPr>
          <p:grpSpPr>
            <a:xfrm flipV="1">
              <a:off x="533400" y="667544"/>
              <a:ext cx="7544594" cy="76200"/>
              <a:chOff x="254044" y="-1008856"/>
              <a:chExt cx="7290550" cy="156708"/>
            </a:xfrm>
          </p:grpSpPr>
          <p:sp>
            <p:nvSpPr>
              <p:cNvPr id="25" name="矩形 2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TextBox 18"/>
          <p:cNvSpPr txBox="1"/>
          <p:nvPr/>
        </p:nvSpPr>
        <p:spPr>
          <a:xfrm>
            <a:off x="1143794" y="1581944"/>
            <a:ext cx="6781800" cy="1569660"/>
          </a:xfrm>
          <a:prstGeom prst="rect">
            <a:avLst/>
          </a:prstGeom>
          <a:noFill/>
        </p:spPr>
        <p:txBody>
          <a:bodyPr wrap="square" rtlCol="0">
            <a:spAutoFit/>
          </a:bodyPr>
          <a:lstStyle/>
          <a:p>
            <a:pPr>
              <a:lnSpc>
                <a:spcPct val="150000"/>
              </a:lnSpc>
            </a:pPr>
            <a:r>
              <a:rPr lang="en-US" altLang="zh-CN" sz="3200" dirty="0" smtClean="0">
                <a:latin typeface="+mn-ea"/>
                <a:ea typeface="+mn-ea"/>
              </a:rPr>
              <a:t>    </a:t>
            </a:r>
            <a:r>
              <a:rPr lang="zh-CN" altLang="zh-CN" sz="3200" dirty="0" smtClean="0">
                <a:latin typeface="+mn-ea"/>
                <a:ea typeface="+mn-ea"/>
              </a:rPr>
              <a:t>我们还存在着不少问题，这些问题正在阻挠着学校快速前进的步伐。</a:t>
            </a:r>
            <a:endParaRPr lang="zh-CN" altLang="en-US" sz="3200" dirty="0">
              <a:latin typeface="+mn-ea"/>
              <a:ea typeface="+mn-ea"/>
            </a:endParaRP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838994" y="1734344"/>
            <a:ext cx="7391400" cy="2971800"/>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86594" y="972344"/>
            <a:ext cx="4451861" cy="523220"/>
          </a:xfrm>
          <a:prstGeom prst="rect">
            <a:avLst/>
          </a:prstGeom>
          <a:noFill/>
        </p:spPr>
        <p:txBody>
          <a:bodyPr wrap="none" rtlCol="0">
            <a:spAutoFit/>
          </a:bodyPr>
          <a:lstStyle/>
          <a:p>
            <a:pPr lvl="0"/>
            <a:r>
              <a:rPr lang="en-US" altLang="zh-CN" sz="2800" dirty="0" smtClean="0"/>
              <a:t>3.</a:t>
            </a:r>
            <a:r>
              <a:rPr lang="zh-CN" altLang="zh-CN" sz="2800" dirty="0" smtClean="0"/>
              <a:t>是个人不断提高的需要。</a:t>
            </a:r>
            <a:endParaRPr lang="zh-CN" altLang="zh-CN" sz="2800" dirty="0"/>
          </a:p>
        </p:txBody>
      </p:sp>
      <p:sp>
        <p:nvSpPr>
          <p:cNvPr id="14" name="TextBox 13"/>
          <p:cNvSpPr txBox="1"/>
          <p:nvPr/>
        </p:nvSpPr>
        <p:spPr>
          <a:xfrm>
            <a:off x="915194" y="1792526"/>
            <a:ext cx="7315200" cy="2677656"/>
          </a:xfrm>
          <a:prstGeom prst="rect">
            <a:avLst/>
          </a:prstGeom>
          <a:noFill/>
        </p:spPr>
        <p:txBody>
          <a:bodyPr wrap="square" rtlCol="0">
            <a:spAutoFit/>
          </a:bodyPr>
          <a:lstStyle/>
          <a:p>
            <a:pPr algn="just">
              <a:lnSpc>
                <a:spcPct val="150000"/>
              </a:lnSpc>
            </a:pPr>
            <a:r>
              <a:rPr lang="en-US" altLang="zh-CN" sz="2800" b="0" dirty="0" smtClean="0">
                <a:latin typeface="+mn-ea"/>
                <a:ea typeface="+mn-ea"/>
              </a:rPr>
              <a:t>    </a:t>
            </a:r>
            <a:r>
              <a:rPr lang="zh-CN" altLang="zh-CN" sz="2800" b="0" dirty="0" smtClean="0">
                <a:latin typeface="+mn-ea"/>
                <a:ea typeface="+mn-ea"/>
              </a:rPr>
              <a:t>通过批评与自我批评，不仅能“照”到自己的“后院”和“死角”，还能找到解决问题的思路、攻坚克难的办法，然后再对症下药，把不足与问题予以解决使自己得到提高。</a:t>
            </a:r>
            <a:endParaRPr lang="zh-CN" altLang="zh-CN" sz="2800" b="0" dirty="0">
              <a:latin typeface="+mn-ea"/>
              <a:ea typeface="+mn-ea"/>
            </a:endParaRPr>
          </a:p>
        </p:txBody>
      </p:sp>
      <p:sp>
        <p:nvSpPr>
          <p:cNvPr id="35" name="矩形 93"/>
          <p:cNvSpPr/>
          <p:nvPr/>
        </p:nvSpPr>
        <p:spPr>
          <a:xfrm>
            <a:off x="762794" y="167491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93"/>
          <p:cNvSpPr/>
          <p:nvPr/>
        </p:nvSpPr>
        <p:spPr>
          <a:xfrm rot="10800000">
            <a:off x="8001794" y="44775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9"/>
          <p:cNvGrpSpPr/>
          <p:nvPr/>
        </p:nvGrpSpPr>
        <p:grpSpPr>
          <a:xfrm>
            <a:off x="533400" y="144332"/>
            <a:ext cx="8612188" cy="599412"/>
            <a:chOff x="533400" y="144332"/>
            <a:chExt cx="8612188" cy="599412"/>
          </a:xfrm>
        </p:grpSpPr>
        <p:sp>
          <p:nvSpPr>
            <p:cNvPr id="2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29" name="直接连接符 2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25" name="矩形 2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15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anim calcmode="lin" valueType="num">
                                      <p:cBhvr>
                                        <p:cTn id="25" dur="500" fill="hold"/>
                                        <p:tgtEl>
                                          <p:spTgt spid="36"/>
                                        </p:tgtEl>
                                        <p:attrNameLst>
                                          <p:attrName>ppt_x</p:attrName>
                                        </p:attrNameLst>
                                      </p:cBhvr>
                                      <p:tavLst>
                                        <p:tav tm="0">
                                          <p:val>
                                            <p:fltVal val="0.5"/>
                                          </p:val>
                                        </p:tav>
                                        <p:tav tm="100000">
                                          <p:val>
                                            <p:strVal val="#ppt_x"/>
                                          </p:val>
                                        </p:tav>
                                      </p:tavLst>
                                    </p:anim>
                                    <p:anim calcmode="lin" valueType="num">
                                      <p:cBhvr>
                                        <p:cTn id="26" dur="500" fill="hold"/>
                                        <p:tgtEl>
                                          <p:spTgt spid="3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3" grpId="0"/>
      <p:bldP spid="14" grpId="0"/>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762794" y="1234480"/>
            <a:ext cx="7527032" cy="3090664"/>
            <a:chOff x="762794" y="1674912"/>
            <a:chExt cx="7527032" cy="3090664"/>
          </a:xfrm>
        </p:grpSpPr>
        <p:sp>
          <p:nvSpPr>
            <p:cNvPr id="34" name="圆角矩形 33"/>
            <p:cNvSpPr/>
            <p:nvPr/>
          </p:nvSpPr>
          <p:spPr>
            <a:xfrm>
              <a:off x="838994" y="1734344"/>
              <a:ext cx="7391400" cy="2971800"/>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93"/>
            <p:cNvSpPr/>
            <p:nvPr/>
          </p:nvSpPr>
          <p:spPr>
            <a:xfrm>
              <a:off x="762794" y="167491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93"/>
            <p:cNvSpPr/>
            <p:nvPr/>
          </p:nvSpPr>
          <p:spPr>
            <a:xfrm rot="10800000">
              <a:off x="8001794" y="44775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838994" y="1352094"/>
            <a:ext cx="7162800" cy="2913618"/>
          </a:xfrm>
          <a:prstGeom prst="rect">
            <a:avLst/>
          </a:prstGeom>
          <a:noFill/>
        </p:spPr>
        <p:txBody>
          <a:bodyPr wrap="square" rtlCol="0">
            <a:spAutoFit/>
          </a:bodyPr>
          <a:lstStyle/>
          <a:p>
            <a:pPr algn="just">
              <a:lnSpc>
                <a:spcPts val="4400"/>
              </a:lnSpc>
            </a:pPr>
            <a:r>
              <a:rPr lang="en-US" altLang="zh-CN" sz="2800" dirty="0" smtClean="0">
                <a:latin typeface="+mn-ea"/>
                <a:ea typeface="+mn-ea"/>
              </a:rPr>
              <a:t>    </a:t>
            </a:r>
            <a:r>
              <a:rPr lang="zh-CN" altLang="zh-CN" sz="2800" dirty="0" smtClean="0">
                <a:latin typeface="+mn-ea"/>
                <a:ea typeface="+mn-ea"/>
              </a:rPr>
              <a:t>还有个别同志目前存在着工作不到位的情况，岗位职责履行得不是很好，只顾着面儿上有个说法、有个交代就算了，不履责、不担责，主要是工作不主动，比较消极，精力有异出情况。</a:t>
            </a:r>
            <a:endParaRPr lang="zh-CN" altLang="zh-CN" sz="2800" b="0" dirty="0">
              <a:latin typeface="+mn-ea"/>
              <a:ea typeface="+mn-ea"/>
            </a:endParaRPr>
          </a:p>
        </p:txBody>
      </p:sp>
      <p:grpSp>
        <p:nvGrpSpPr>
          <p:cNvPr id="2" name="组合 19"/>
          <p:cNvGrpSpPr/>
          <p:nvPr/>
        </p:nvGrpSpPr>
        <p:grpSpPr>
          <a:xfrm>
            <a:off x="533400" y="144332"/>
            <a:ext cx="8612188" cy="599412"/>
            <a:chOff x="533400" y="144332"/>
            <a:chExt cx="8612188" cy="599412"/>
          </a:xfrm>
        </p:grpSpPr>
        <p:sp>
          <p:nvSpPr>
            <p:cNvPr id="2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29" name="直接连接符 2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25" name="矩形 2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762794" y="1048544"/>
            <a:ext cx="7527032" cy="3776464"/>
            <a:chOff x="762794" y="1674912"/>
            <a:chExt cx="7527032" cy="3090664"/>
          </a:xfrm>
        </p:grpSpPr>
        <p:sp>
          <p:nvSpPr>
            <p:cNvPr id="34" name="圆角矩形 33"/>
            <p:cNvSpPr/>
            <p:nvPr/>
          </p:nvSpPr>
          <p:spPr>
            <a:xfrm>
              <a:off x="838994" y="1734344"/>
              <a:ext cx="7391400" cy="2971800"/>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93"/>
            <p:cNvSpPr/>
            <p:nvPr/>
          </p:nvSpPr>
          <p:spPr>
            <a:xfrm>
              <a:off x="762794" y="167491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93"/>
            <p:cNvSpPr/>
            <p:nvPr/>
          </p:nvSpPr>
          <p:spPr>
            <a:xfrm rot="10800000">
              <a:off x="8001794" y="44775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915194" y="1228269"/>
            <a:ext cx="7162800" cy="3477875"/>
          </a:xfrm>
          <a:prstGeom prst="rect">
            <a:avLst/>
          </a:prstGeom>
          <a:noFill/>
        </p:spPr>
        <p:txBody>
          <a:bodyPr wrap="square" rtlCol="0">
            <a:spAutoFit/>
          </a:bodyPr>
          <a:lstStyle/>
          <a:p>
            <a:pPr algn="just">
              <a:lnSpc>
                <a:spcPts val="4400"/>
              </a:lnSpc>
            </a:pPr>
            <a:r>
              <a:rPr lang="en-US" altLang="zh-CN" sz="2800" dirty="0" smtClean="0">
                <a:latin typeface="+mn-ea"/>
                <a:ea typeface="+mn-ea"/>
              </a:rPr>
              <a:t>    </a:t>
            </a:r>
            <a:r>
              <a:rPr lang="zh-CN" altLang="zh-CN" sz="2800" dirty="0" smtClean="0">
                <a:latin typeface="+mn-ea"/>
                <a:ea typeface="+mn-ea"/>
              </a:rPr>
              <a:t>首先，这也是我们的主要领导发扬“批评与自我批评”这一优良作风，为我们的干部“把脉诊病”，促其“积极治疗以尽快痊愈”的具体体现。这些问题就是“镜子”，我们要对照一下自己是不是有这方面的毛病，若有就要尽快治疗，及早改正。</a:t>
            </a:r>
            <a:endParaRPr lang="zh-CN" altLang="zh-CN" sz="2800" b="0" dirty="0">
              <a:latin typeface="+mn-ea"/>
              <a:ea typeface="+mn-ea"/>
            </a:endParaRPr>
          </a:p>
        </p:txBody>
      </p:sp>
      <p:grpSp>
        <p:nvGrpSpPr>
          <p:cNvPr id="3" name="组合 19"/>
          <p:cNvGrpSpPr/>
          <p:nvPr/>
        </p:nvGrpSpPr>
        <p:grpSpPr>
          <a:xfrm>
            <a:off x="533400" y="144332"/>
            <a:ext cx="8612188" cy="599412"/>
            <a:chOff x="533400" y="144332"/>
            <a:chExt cx="8612188" cy="599412"/>
          </a:xfrm>
        </p:grpSpPr>
        <p:sp>
          <p:nvSpPr>
            <p:cNvPr id="2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4" name="组合 10"/>
            <p:cNvGrpSpPr/>
            <p:nvPr/>
          </p:nvGrpSpPr>
          <p:grpSpPr>
            <a:xfrm>
              <a:off x="575653" y="178669"/>
              <a:ext cx="263341" cy="395013"/>
              <a:chOff x="5284519" y="1508166"/>
              <a:chExt cx="213756" cy="427512"/>
            </a:xfrm>
          </p:grpSpPr>
          <p:cxnSp>
            <p:nvCxnSpPr>
              <p:cNvPr id="29" name="直接连接符 2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5" name="组合 16"/>
            <p:cNvGrpSpPr/>
            <p:nvPr/>
          </p:nvGrpSpPr>
          <p:grpSpPr>
            <a:xfrm flipV="1">
              <a:off x="533400" y="667544"/>
              <a:ext cx="7544594" cy="76200"/>
              <a:chOff x="254044" y="-1008856"/>
              <a:chExt cx="7290550" cy="156708"/>
            </a:xfrm>
          </p:grpSpPr>
          <p:sp>
            <p:nvSpPr>
              <p:cNvPr id="25" name="矩形 2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838994" y="1107976"/>
            <a:ext cx="7391400" cy="2971800"/>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143794" y="1429885"/>
            <a:ext cx="6781800" cy="2349361"/>
          </a:xfrm>
          <a:prstGeom prst="rect">
            <a:avLst/>
          </a:prstGeom>
          <a:noFill/>
        </p:spPr>
        <p:txBody>
          <a:bodyPr wrap="square" rtlCol="0">
            <a:spAutoFit/>
          </a:bodyPr>
          <a:lstStyle/>
          <a:p>
            <a:pPr algn="just">
              <a:lnSpc>
                <a:spcPts val="4400"/>
              </a:lnSpc>
            </a:pPr>
            <a:r>
              <a:rPr lang="en-US" altLang="zh-CN" sz="2800" dirty="0" smtClean="0">
                <a:latin typeface="宋体" pitchFamily="2" charset="-122"/>
                <a:ea typeface="宋体" pitchFamily="2" charset="-122"/>
              </a:rPr>
              <a:t>   </a:t>
            </a:r>
            <a:r>
              <a:rPr lang="zh-CN" altLang="zh-CN" sz="2800" dirty="0" smtClean="0">
                <a:latin typeface="宋体" pitchFamily="2" charset="-122"/>
                <a:ea typeface="宋体" pitchFamily="2" charset="-122"/>
              </a:rPr>
              <a:t>“人非圣贤，孰能无过”，一个人有缺点和毛病并不可怕，可怕的是讳疾忌医，以致“小疾”拖成“大病”，甚至病入膏肓，不可救药。</a:t>
            </a:r>
            <a:endParaRPr lang="zh-CN" altLang="zh-CN" sz="2800" b="0" dirty="0">
              <a:latin typeface="宋体" pitchFamily="2" charset="-122"/>
              <a:ea typeface="宋体" pitchFamily="2" charset="-122"/>
            </a:endParaRPr>
          </a:p>
        </p:txBody>
      </p:sp>
      <p:sp>
        <p:nvSpPr>
          <p:cNvPr id="35" name="矩形 93"/>
          <p:cNvSpPr/>
          <p:nvPr/>
        </p:nvSpPr>
        <p:spPr>
          <a:xfrm>
            <a:off x="762794" y="10485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93"/>
          <p:cNvSpPr/>
          <p:nvPr/>
        </p:nvSpPr>
        <p:spPr>
          <a:xfrm rot="10800000">
            <a:off x="8001794" y="385117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33400" y="144332"/>
            <a:ext cx="8612188" cy="599412"/>
            <a:chOff x="533400" y="144332"/>
            <a:chExt cx="8612188" cy="599412"/>
          </a:xfrm>
        </p:grpSpPr>
        <p:sp>
          <p:nvSpPr>
            <p:cNvPr id="2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22" name="组合 10"/>
            <p:cNvGrpSpPr/>
            <p:nvPr/>
          </p:nvGrpSpPr>
          <p:grpSpPr>
            <a:xfrm>
              <a:off x="575653" y="178669"/>
              <a:ext cx="263341" cy="395013"/>
              <a:chOff x="5284519" y="1508166"/>
              <a:chExt cx="213756" cy="427512"/>
            </a:xfrm>
          </p:grpSpPr>
          <p:cxnSp>
            <p:nvCxnSpPr>
              <p:cNvPr id="29" name="直接连接符 2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24" name="组合 16"/>
            <p:cNvGrpSpPr/>
            <p:nvPr/>
          </p:nvGrpSpPr>
          <p:grpSpPr>
            <a:xfrm flipV="1">
              <a:off x="533400" y="667544"/>
              <a:ext cx="7544594" cy="76200"/>
              <a:chOff x="254044" y="-1008856"/>
              <a:chExt cx="7290550" cy="156708"/>
            </a:xfrm>
          </p:grpSpPr>
          <p:sp>
            <p:nvSpPr>
              <p:cNvPr id="25" name="矩形 2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8" name="TextBox 17"/>
          <p:cNvSpPr txBox="1"/>
          <p:nvPr/>
        </p:nvSpPr>
        <p:spPr>
          <a:xfrm>
            <a:off x="1219994" y="4248944"/>
            <a:ext cx="7391400" cy="523220"/>
          </a:xfrm>
          <a:prstGeom prst="rect">
            <a:avLst/>
          </a:prstGeom>
          <a:noFill/>
        </p:spPr>
        <p:txBody>
          <a:bodyPr wrap="square" rtlCol="0">
            <a:spAutoFit/>
          </a:bodyPr>
          <a:lstStyle/>
          <a:p>
            <a:pPr algn="just"/>
            <a:r>
              <a:rPr lang="zh-CN" altLang="zh-CN" sz="2800" dirty="0" smtClean="0">
                <a:solidFill>
                  <a:srgbClr val="FF0000"/>
                </a:solidFill>
                <a:latin typeface="+mn-ea"/>
                <a:ea typeface="+mn-ea"/>
              </a:rPr>
              <a:t>良药苦口利于病，忠言逆耳利于行。</a:t>
            </a:r>
            <a:endParaRPr lang="zh-CN" altLang="en-US" sz="2800" b="0" dirty="0">
              <a:solidFill>
                <a:srgbClr val="FF0000"/>
              </a:solidFill>
              <a:latin typeface="+mn-ea"/>
              <a:ea typeface="+mn-ea"/>
            </a:endParaRP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fltVal val="0.5"/>
                                          </p:val>
                                        </p:tav>
                                        <p:tav tm="100000">
                                          <p:val>
                                            <p:strVal val="#ppt_x"/>
                                          </p:val>
                                        </p:tav>
                                      </p:tavLst>
                                    </p:anim>
                                    <p:anim calcmode="lin" valueType="num">
                                      <p:cBhvr>
                                        <p:cTn id="15" dur="500" fill="hold"/>
                                        <p:tgtEl>
                                          <p:spTgt spid="3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500"/>
                                        <p:tgtEl>
                                          <p:spTgt spid="3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P spid="35" grpId="0" animBg="1"/>
      <p:bldP spid="36"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91394" y="1248340"/>
            <a:ext cx="7010400" cy="3076804"/>
          </a:xfrm>
          <a:prstGeom prst="rect">
            <a:avLst/>
          </a:prstGeom>
          <a:noFill/>
        </p:spPr>
        <p:txBody>
          <a:bodyPr wrap="square" rtlCol="0">
            <a:spAutoFit/>
          </a:bodyPr>
          <a:lstStyle/>
          <a:p>
            <a:pPr algn="just">
              <a:lnSpc>
                <a:spcPts val="4800"/>
              </a:lnSpc>
            </a:pPr>
            <a:r>
              <a:rPr lang="en-US" altLang="zh-CN" sz="2800" b="0" dirty="0" smtClean="0">
                <a:latin typeface="+mn-ea"/>
                <a:ea typeface="+mn-ea"/>
              </a:rPr>
              <a:t>    </a:t>
            </a:r>
            <a:r>
              <a:rPr lang="zh-CN" altLang="en-US" sz="2800" b="0" dirty="0" smtClean="0">
                <a:latin typeface="+mn-ea"/>
                <a:ea typeface="+mn-ea"/>
              </a:rPr>
              <a:t>只有</a:t>
            </a:r>
            <a:r>
              <a:rPr lang="zh-CN" altLang="zh-CN" sz="2800" b="0" dirty="0" smtClean="0">
                <a:latin typeface="+mn-ea"/>
                <a:ea typeface="+mn-ea"/>
              </a:rPr>
              <a:t>提高认识、放下思想包袱、消除思想顾虑、敞开胸怀、抛下面子，对照岗位职责和工作要求，对照自己的工作态度和工作表现，</a:t>
            </a:r>
            <a:r>
              <a:rPr lang="zh-CN" altLang="zh-CN" sz="2800" dirty="0" smtClean="0">
                <a:solidFill>
                  <a:srgbClr val="FF0000"/>
                </a:solidFill>
                <a:latin typeface="+mn-ea"/>
                <a:ea typeface="+mn-ea"/>
              </a:rPr>
              <a:t>敢于开展自我批评，严于解剖自己，勇于面对别人的批评，虚心接受别人的意见</a:t>
            </a:r>
            <a:r>
              <a:rPr lang="zh-CN" altLang="en-US" sz="2800" dirty="0" smtClean="0">
                <a:solidFill>
                  <a:srgbClr val="FF0000"/>
                </a:solidFill>
                <a:latin typeface="+mn-ea"/>
                <a:ea typeface="+mn-ea"/>
              </a:rPr>
              <a:t>。</a:t>
            </a:r>
            <a:endParaRPr lang="zh-CN" altLang="en-US" sz="2800" dirty="0">
              <a:solidFill>
                <a:srgbClr val="FF0000"/>
              </a:solidFill>
              <a:latin typeface="+mn-ea"/>
              <a:ea typeface="+mn-ea"/>
            </a:endParaRPr>
          </a:p>
        </p:txBody>
      </p:sp>
      <p:grpSp>
        <p:nvGrpSpPr>
          <p:cNvPr id="30" name="组合 29"/>
          <p:cNvGrpSpPr/>
          <p:nvPr/>
        </p:nvGrpSpPr>
        <p:grpSpPr>
          <a:xfrm>
            <a:off x="533400" y="144332"/>
            <a:ext cx="8612188" cy="599412"/>
            <a:chOff x="533400" y="144332"/>
            <a:chExt cx="8612188" cy="599412"/>
          </a:xfrm>
        </p:grpSpPr>
        <p:sp>
          <p:nvSpPr>
            <p:cNvPr id="31" name="矩形 3"/>
            <p:cNvSpPr>
              <a:spLocks noChangeArrowheads="1"/>
            </p:cNvSpPr>
            <p:nvPr/>
          </p:nvSpPr>
          <p:spPr bwMode="auto">
            <a:xfrm>
              <a:off x="852784" y="144332"/>
              <a:ext cx="592981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二、</a:t>
              </a:r>
              <a:r>
                <a:rPr lang="zh-CN" altLang="zh-CN" sz="2800" dirty="0" smtClean="0"/>
                <a:t>为什么要开展批评与自我批评？</a:t>
              </a:r>
              <a:endParaRPr lang="zh-CN" altLang="zh-CN" sz="2800" dirty="0"/>
            </a:p>
          </p:txBody>
        </p:sp>
        <p:grpSp>
          <p:nvGrpSpPr>
            <p:cNvPr id="32" name="组合 10"/>
            <p:cNvGrpSpPr/>
            <p:nvPr/>
          </p:nvGrpSpPr>
          <p:grpSpPr>
            <a:xfrm>
              <a:off x="575653" y="178669"/>
              <a:ext cx="263341" cy="395013"/>
              <a:chOff x="5284519" y="1508166"/>
              <a:chExt cx="213756" cy="427512"/>
            </a:xfrm>
          </p:grpSpPr>
          <p:cxnSp>
            <p:nvCxnSpPr>
              <p:cNvPr id="41" name="直接连接符 40"/>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4" name="组合 16"/>
            <p:cNvGrpSpPr/>
            <p:nvPr/>
          </p:nvGrpSpPr>
          <p:grpSpPr>
            <a:xfrm flipV="1">
              <a:off x="533400" y="667544"/>
              <a:ext cx="7544594" cy="76200"/>
              <a:chOff x="254044" y="-1008856"/>
              <a:chExt cx="7290550" cy="156708"/>
            </a:xfrm>
          </p:grpSpPr>
          <p:sp>
            <p:nvSpPr>
              <p:cNvPr id="35" name="矩形 3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C:\Users\Administrator\Desktop\图片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25" y="-3968"/>
            <a:ext cx="9136064" cy="514905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itchFamily="34" charset="0"/>
              </a:rPr>
              <a:t>01</a:t>
            </a:r>
            <a:endParaRPr lang="zh-CN" altLang="en-US" sz="8000" b="0" kern="0" dirty="0">
              <a:solidFill>
                <a:srgbClr val="0067B4"/>
              </a:solidFill>
              <a:effectLst>
                <a:glow rad="63500">
                  <a:schemeClr val="bg1">
                    <a:lumMod val="65000"/>
                    <a:alpha val="40000"/>
                  </a:schemeClr>
                </a:glow>
              </a:effectLst>
              <a:latin typeface="Impact"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itchFamily="34" charset="-122"/>
                <a:ea typeface="微软雅黑" pitchFamily="34" charset="-122"/>
              </a:rPr>
              <a:t>第一部份</a:t>
            </a:r>
            <a:endParaRPr lang="zh-CN" altLang="en-US" sz="2500" b="0" kern="0" dirty="0">
              <a:solidFill>
                <a:schemeClr val="bg1"/>
              </a:solidFill>
              <a:effectLst>
                <a:glow rad="63500">
                  <a:schemeClr val="bg1">
                    <a:lumMod val="65000"/>
                    <a:alpha val="40000"/>
                  </a:schemeClr>
                </a:glow>
              </a:effectLst>
              <a:latin typeface="微软雅黑" pitchFamily="34" charset="-122"/>
              <a:ea typeface="微软雅黑" pitchFamily="34" charset="-122"/>
            </a:endParaRPr>
          </a:p>
        </p:txBody>
      </p:sp>
      <p:sp>
        <p:nvSpPr>
          <p:cNvPr id="22" name="矩形 21"/>
          <p:cNvSpPr/>
          <p:nvPr/>
        </p:nvSpPr>
        <p:spPr>
          <a:xfrm>
            <a:off x="5258594" y="1976431"/>
            <a:ext cx="2994590" cy="1205713"/>
          </a:xfrm>
          <a:prstGeom prst="rect">
            <a:avLst/>
          </a:prstGeom>
        </p:spPr>
        <p:txBody>
          <a:bodyPr wrap="square" lIns="96770" tIns="48386" rIns="96770" bIns="48386">
            <a:spAutoFit/>
          </a:bodyPr>
          <a:lstStyle/>
          <a:p>
            <a:r>
              <a:rPr lang="zh-CN" altLang="zh-CN" sz="3600" dirty="0" smtClean="0"/>
              <a:t>什么是批评与自我批评？</a:t>
            </a:r>
            <a:endParaRPr lang="zh-CN" altLang="zh-CN" sz="3600" dirty="0"/>
          </a:p>
        </p:txBody>
      </p:sp>
    </p:spTree>
    <p:extLst>
      <p:ext uri="{BB962C8B-B14F-4D97-AF65-F5344CB8AC3E}">
        <p14:creationId xmlns="" xmlns:p14="http://schemas.microsoft.com/office/powerpoint/2010/main" val="1726489111"/>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3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9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9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C:\Users\Administrator\Desktop\图片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25" y="-3968"/>
            <a:ext cx="9136064" cy="514905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itchFamily="34" charset="0"/>
              </a:rPr>
              <a:t>03</a:t>
            </a:r>
            <a:endParaRPr lang="zh-CN" altLang="en-US" sz="8000" b="0" kern="0" dirty="0">
              <a:solidFill>
                <a:srgbClr val="0067B4"/>
              </a:solidFill>
              <a:effectLst>
                <a:glow rad="63500">
                  <a:schemeClr val="bg1">
                    <a:lumMod val="65000"/>
                    <a:alpha val="40000"/>
                  </a:schemeClr>
                </a:glow>
              </a:effectLst>
              <a:latin typeface="Impact"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itchFamily="34" charset="-122"/>
                <a:ea typeface="微软雅黑" pitchFamily="34" charset="-122"/>
              </a:rPr>
              <a:t>第三部份</a:t>
            </a:r>
            <a:endParaRPr lang="zh-CN" altLang="en-US" sz="2500" b="0" kern="0" dirty="0">
              <a:solidFill>
                <a:schemeClr val="bg1"/>
              </a:solidFill>
              <a:effectLst>
                <a:glow rad="63500">
                  <a:schemeClr val="bg1">
                    <a:lumMod val="65000"/>
                    <a:alpha val="40000"/>
                  </a:schemeClr>
                </a:glow>
              </a:effectLst>
              <a:latin typeface="微软雅黑" pitchFamily="34" charset="-122"/>
              <a:ea typeface="微软雅黑" pitchFamily="34" charset="-122"/>
            </a:endParaRPr>
          </a:p>
        </p:txBody>
      </p:sp>
      <p:sp>
        <p:nvSpPr>
          <p:cNvPr id="22" name="矩形 21"/>
          <p:cNvSpPr/>
          <p:nvPr/>
        </p:nvSpPr>
        <p:spPr>
          <a:xfrm>
            <a:off x="5029994" y="1734344"/>
            <a:ext cx="3657600" cy="1759710"/>
          </a:xfrm>
          <a:prstGeom prst="rect">
            <a:avLst/>
          </a:prstGeom>
        </p:spPr>
        <p:txBody>
          <a:bodyPr wrap="square" lIns="96770" tIns="48386" rIns="96770" bIns="48386">
            <a:spAutoFit/>
          </a:bodyPr>
          <a:lstStyle/>
          <a:p>
            <a:r>
              <a:rPr lang="zh-CN" altLang="zh-CN" sz="3600" dirty="0" smtClean="0"/>
              <a:t>接下来要开展哪些批评与自我批评方面的工作？</a:t>
            </a:r>
            <a:endParaRPr lang="zh-CN" altLang="zh-CN" sz="3600" dirty="0"/>
          </a:p>
        </p:txBody>
      </p:sp>
    </p:spTree>
    <p:extLst>
      <p:ext uri="{BB962C8B-B14F-4D97-AF65-F5344CB8AC3E}">
        <p14:creationId xmlns="" xmlns:p14="http://schemas.microsoft.com/office/powerpoint/2010/main" val="1726489111"/>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3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9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9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圆角矩形 65"/>
          <p:cNvSpPr/>
          <p:nvPr/>
        </p:nvSpPr>
        <p:spPr>
          <a:xfrm>
            <a:off x="838994" y="1488976"/>
            <a:ext cx="7391400" cy="2971800"/>
          </a:xfrm>
          <a:prstGeom prst="roundRect">
            <a:avLst>
              <a:gd name="adj" fmla="val 0"/>
            </a:avLst>
          </a:prstGeom>
          <a:solidFill>
            <a:schemeClr val="bg1"/>
          </a:solidFill>
          <a:ln w="3175">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93"/>
          <p:cNvSpPr/>
          <p:nvPr/>
        </p:nvSpPr>
        <p:spPr>
          <a:xfrm>
            <a:off x="762794" y="1429544"/>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93"/>
          <p:cNvSpPr/>
          <p:nvPr/>
        </p:nvSpPr>
        <p:spPr>
          <a:xfrm rot="10800000">
            <a:off x="8001794" y="423217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991394" y="1488976"/>
            <a:ext cx="7162800" cy="2913618"/>
          </a:xfrm>
          <a:prstGeom prst="rect">
            <a:avLst/>
          </a:prstGeom>
          <a:noFill/>
        </p:spPr>
        <p:txBody>
          <a:bodyPr wrap="square" rtlCol="0">
            <a:spAutoFit/>
          </a:bodyPr>
          <a:lstStyle/>
          <a:p>
            <a:pPr algn="just" latinLnBrk="1">
              <a:lnSpc>
                <a:spcPts val="4400"/>
              </a:lnSpc>
            </a:pPr>
            <a:r>
              <a:rPr lang="en-US" altLang="zh-CN" sz="2800" b="0" dirty="0" smtClean="0">
                <a:latin typeface="+mn-ea"/>
                <a:ea typeface="+mn-ea"/>
              </a:rPr>
              <a:t>    </a:t>
            </a:r>
            <a:r>
              <a:rPr lang="zh-CN" altLang="zh-CN" sz="2800" b="0" dirty="0" smtClean="0">
                <a:latin typeface="+mn-ea"/>
                <a:ea typeface="+mn-ea"/>
              </a:rPr>
              <a:t>随着从严治党工作的不断延伸及</a:t>
            </a:r>
            <a:r>
              <a:rPr lang="zh-CN" altLang="zh-CN" sz="2800" b="0" dirty="0" smtClean="0">
                <a:solidFill>
                  <a:srgbClr val="FF0000"/>
                </a:solidFill>
                <a:latin typeface="+mn-ea"/>
                <a:ea typeface="+mn-ea"/>
              </a:rPr>
              <a:t>学校创建一流高职院校</a:t>
            </a:r>
            <a:r>
              <a:rPr lang="zh-CN" altLang="zh-CN" sz="2800" b="0" dirty="0" smtClean="0">
                <a:latin typeface="+mn-ea"/>
                <a:ea typeface="+mn-ea"/>
              </a:rPr>
              <a:t>工作的展开，党建工作特别是党内民主生活要不断加强，学校、学院及各行政部门的班子面对未来挑战的能力需要不断提高</a:t>
            </a:r>
            <a:r>
              <a:rPr lang="zh-CN" altLang="en-US" sz="2800" b="0" dirty="0" smtClean="0">
                <a:latin typeface="+mn-ea"/>
                <a:ea typeface="+mn-ea"/>
              </a:rPr>
              <a:t>。</a:t>
            </a:r>
            <a:endParaRPr lang="zh-CN" altLang="zh-CN" sz="2800" b="0" dirty="0">
              <a:latin typeface="+mn-ea"/>
              <a:ea typeface="+mn-ea"/>
            </a:endParaRPr>
          </a:p>
        </p:txBody>
      </p:sp>
      <p:grpSp>
        <p:nvGrpSpPr>
          <p:cNvPr id="55" name="组合 54"/>
          <p:cNvGrpSpPr/>
          <p:nvPr/>
        </p:nvGrpSpPr>
        <p:grpSpPr>
          <a:xfrm>
            <a:off x="381794" y="144332"/>
            <a:ext cx="8672713" cy="599412"/>
            <a:chOff x="533400" y="144332"/>
            <a:chExt cx="8672713" cy="599412"/>
          </a:xfrm>
        </p:grpSpPr>
        <p:sp>
          <p:nvSpPr>
            <p:cNvPr id="56" name="矩形 3"/>
            <p:cNvSpPr>
              <a:spLocks noChangeArrowheads="1"/>
            </p:cNvSpPr>
            <p:nvPr/>
          </p:nvSpPr>
          <p:spPr bwMode="auto">
            <a:xfrm>
              <a:off x="762794" y="144332"/>
              <a:ext cx="8443319"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三、</a:t>
              </a:r>
              <a:r>
                <a:rPr lang="zh-CN" altLang="zh-CN" sz="2800" dirty="0" smtClean="0"/>
                <a:t>接下来要开展哪些批评与自我批评方面的工作？</a:t>
              </a:r>
              <a:endParaRPr lang="zh-CN" altLang="zh-CN" sz="2800" dirty="0"/>
            </a:p>
          </p:txBody>
        </p:sp>
        <p:grpSp>
          <p:nvGrpSpPr>
            <p:cNvPr id="57" name="组合 10"/>
            <p:cNvGrpSpPr/>
            <p:nvPr/>
          </p:nvGrpSpPr>
          <p:grpSpPr>
            <a:xfrm>
              <a:off x="575653" y="178669"/>
              <a:ext cx="263341" cy="395013"/>
              <a:chOff x="5284519" y="1508166"/>
              <a:chExt cx="213756" cy="427512"/>
            </a:xfrm>
          </p:grpSpPr>
          <p:cxnSp>
            <p:nvCxnSpPr>
              <p:cNvPr id="64" name="直接连接符 63"/>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58" name="直接连接符 57"/>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59" name="组合 16"/>
            <p:cNvGrpSpPr/>
            <p:nvPr/>
          </p:nvGrpSpPr>
          <p:grpSpPr>
            <a:xfrm flipV="1">
              <a:off x="533400" y="667544"/>
              <a:ext cx="7544594" cy="76200"/>
              <a:chOff x="254044" y="-1008856"/>
              <a:chExt cx="7290550" cy="156708"/>
            </a:xfrm>
          </p:grpSpPr>
          <p:sp>
            <p:nvSpPr>
              <p:cNvPr id="60" name="矩形 59"/>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anim calcmode="lin" valueType="num">
                                      <p:cBhvr>
                                        <p:cTn id="14" dur="500" fill="hold"/>
                                        <p:tgtEl>
                                          <p:spTgt spid="67"/>
                                        </p:tgtEl>
                                        <p:attrNameLst>
                                          <p:attrName>ppt_x</p:attrName>
                                        </p:attrNameLst>
                                      </p:cBhvr>
                                      <p:tavLst>
                                        <p:tav tm="0">
                                          <p:val>
                                            <p:fltVal val="0.5"/>
                                          </p:val>
                                        </p:tav>
                                        <p:tav tm="100000">
                                          <p:val>
                                            <p:strVal val="#ppt_x"/>
                                          </p:val>
                                        </p:tav>
                                      </p:tavLst>
                                    </p:anim>
                                    <p:anim calcmode="lin" valueType="num">
                                      <p:cBhvr>
                                        <p:cTn id="15" dur="500" fill="hold"/>
                                        <p:tgtEl>
                                          <p:spTgt spid="67"/>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p:cTn id="18" dur="500" fill="hold"/>
                                        <p:tgtEl>
                                          <p:spTgt spid="68"/>
                                        </p:tgtEl>
                                        <p:attrNameLst>
                                          <p:attrName>ppt_w</p:attrName>
                                        </p:attrNameLst>
                                      </p:cBhvr>
                                      <p:tavLst>
                                        <p:tav tm="0">
                                          <p:val>
                                            <p:fltVal val="0"/>
                                          </p:val>
                                        </p:tav>
                                        <p:tav tm="100000">
                                          <p:val>
                                            <p:strVal val="#ppt_w"/>
                                          </p:val>
                                        </p:tav>
                                      </p:tavLst>
                                    </p:anim>
                                    <p:anim calcmode="lin" valueType="num">
                                      <p:cBhvr>
                                        <p:cTn id="19" dur="500" fill="hold"/>
                                        <p:tgtEl>
                                          <p:spTgt spid="68"/>
                                        </p:tgtEl>
                                        <p:attrNameLst>
                                          <p:attrName>ppt_h</p:attrName>
                                        </p:attrNameLst>
                                      </p:cBhvr>
                                      <p:tavLst>
                                        <p:tav tm="0">
                                          <p:val>
                                            <p:fltVal val="0"/>
                                          </p:val>
                                        </p:tav>
                                        <p:tav tm="100000">
                                          <p:val>
                                            <p:strVal val="#ppt_h"/>
                                          </p:val>
                                        </p:tav>
                                      </p:tavLst>
                                    </p:anim>
                                    <p:animEffect transition="in" filter="fade">
                                      <p:cBhvr>
                                        <p:cTn id="20" dur="500"/>
                                        <p:tgtEl>
                                          <p:spTgt spid="68"/>
                                        </p:tgtEl>
                                      </p:cBhvr>
                                    </p:animEffect>
                                    <p:anim calcmode="lin" valueType="num">
                                      <p:cBhvr>
                                        <p:cTn id="21" dur="500" fill="hold"/>
                                        <p:tgtEl>
                                          <p:spTgt spid="68"/>
                                        </p:tgtEl>
                                        <p:attrNameLst>
                                          <p:attrName>ppt_x</p:attrName>
                                        </p:attrNameLst>
                                      </p:cBhvr>
                                      <p:tavLst>
                                        <p:tav tm="0">
                                          <p:val>
                                            <p:fltVal val="0.5"/>
                                          </p:val>
                                        </p:tav>
                                        <p:tav tm="100000">
                                          <p:val>
                                            <p:strVal val="#ppt_x"/>
                                          </p:val>
                                        </p:tav>
                                      </p:tavLst>
                                    </p:anim>
                                    <p:anim calcmode="lin" valueType="num">
                                      <p:cBhvr>
                                        <p:cTn id="22" dur="500" fill="hold"/>
                                        <p:tgtEl>
                                          <p:spTgt spid="68"/>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up)">
                                      <p:cBhvr>
                                        <p:cTn id="26" dur="500"/>
                                        <p:tgtEl>
                                          <p:spTgt spid="6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915194" y="1277144"/>
            <a:ext cx="2133600" cy="3429000"/>
          </a:xfrm>
          <a:prstGeom prst="roundRect">
            <a:avLst/>
          </a:prstGeom>
          <a:solidFill>
            <a:schemeClr val="tx2">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143794" y="1886744"/>
            <a:ext cx="1600200" cy="2246769"/>
          </a:xfrm>
          <a:prstGeom prst="rect">
            <a:avLst/>
          </a:prstGeom>
          <a:noFill/>
        </p:spPr>
        <p:txBody>
          <a:bodyPr wrap="square" rtlCol="0">
            <a:spAutoFit/>
          </a:bodyPr>
          <a:lstStyle/>
          <a:p>
            <a:pPr algn="just"/>
            <a:r>
              <a:rPr lang="en-US" altLang="zh-CN" sz="2800" b="0" dirty="0" smtClean="0">
                <a:latin typeface="+mn-ea"/>
                <a:ea typeface="+mn-ea"/>
              </a:rPr>
              <a:t>1.</a:t>
            </a:r>
            <a:r>
              <a:rPr lang="zh-CN" altLang="zh-CN" sz="2800" b="0" dirty="0" smtClean="0">
                <a:latin typeface="+mn-ea"/>
                <a:ea typeface="+mn-ea"/>
              </a:rPr>
              <a:t>召开两级班子专题民主生活会。</a:t>
            </a:r>
            <a:endParaRPr lang="zh-CN" altLang="en-US" sz="2800" b="0" dirty="0">
              <a:latin typeface="+mn-ea"/>
              <a:ea typeface="+mn-ea"/>
            </a:endParaRPr>
          </a:p>
        </p:txBody>
      </p:sp>
      <p:grpSp>
        <p:nvGrpSpPr>
          <p:cNvPr id="44" name="组合 43"/>
          <p:cNvGrpSpPr/>
          <p:nvPr/>
        </p:nvGrpSpPr>
        <p:grpSpPr>
          <a:xfrm>
            <a:off x="381794" y="144332"/>
            <a:ext cx="8672713" cy="599412"/>
            <a:chOff x="533400" y="144332"/>
            <a:chExt cx="8672713" cy="599412"/>
          </a:xfrm>
        </p:grpSpPr>
        <p:sp>
          <p:nvSpPr>
            <p:cNvPr id="47" name="矩形 3"/>
            <p:cNvSpPr>
              <a:spLocks noChangeArrowheads="1"/>
            </p:cNvSpPr>
            <p:nvPr/>
          </p:nvSpPr>
          <p:spPr bwMode="auto">
            <a:xfrm>
              <a:off x="762794" y="144332"/>
              <a:ext cx="8443319"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三、</a:t>
              </a:r>
              <a:r>
                <a:rPr lang="zh-CN" altLang="zh-CN" sz="2800" dirty="0" smtClean="0"/>
                <a:t>接下来要开展哪些批评与自我批评方面的工作？</a:t>
              </a:r>
              <a:endParaRPr lang="zh-CN" altLang="zh-CN" sz="2800" dirty="0"/>
            </a:p>
          </p:txBody>
        </p:sp>
        <p:grpSp>
          <p:nvGrpSpPr>
            <p:cNvPr id="48" name="组合 10"/>
            <p:cNvGrpSpPr/>
            <p:nvPr/>
          </p:nvGrpSpPr>
          <p:grpSpPr>
            <a:xfrm>
              <a:off x="575653" y="178669"/>
              <a:ext cx="263341" cy="395013"/>
              <a:chOff x="5284519" y="1508166"/>
              <a:chExt cx="213756" cy="427512"/>
            </a:xfrm>
          </p:grpSpPr>
          <p:cxnSp>
            <p:nvCxnSpPr>
              <p:cNvPr id="55" name="直接连接符 54"/>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9" name="直接连接符 48"/>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50" name="组合 16"/>
            <p:cNvGrpSpPr/>
            <p:nvPr/>
          </p:nvGrpSpPr>
          <p:grpSpPr>
            <a:xfrm flipV="1">
              <a:off x="533400" y="667544"/>
              <a:ext cx="7544594" cy="76200"/>
              <a:chOff x="254044" y="-1008856"/>
              <a:chExt cx="7290550" cy="156708"/>
            </a:xfrm>
          </p:grpSpPr>
          <p:sp>
            <p:nvSpPr>
              <p:cNvPr id="51" name="矩形 50"/>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圆角矩形 33"/>
          <p:cNvSpPr/>
          <p:nvPr/>
        </p:nvSpPr>
        <p:spPr>
          <a:xfrm>
            <a:off x="3429794" y="1277144"/>
            <a:ext cx="2133600" cy="3429000"/>
          </a:xfrm>
          <a:prstGeom prst="roundRect">
            <a:avLst/>
          </a:prstGeom>
          <a:solidFill>
            <a:schemeClr val="accent2">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5944394" y="1277144"/>
            <a:ext cx="2133600" cy="3429000"/>
          </a:xfrm>
          <a:prstGeom prst="roundRect">
            <a:avLst/>
          </a:prstGeom>
          <a:solidFill>
            <a:srgbClr val="D2EE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734594" y="2254349"/>
            <a:ext cx="1600200" cy="1384995"/>
          </a:xfrm>
          <a:prstGeom prst="rect">
            <a:avLst/>
          </a:prstGeom>
          <a:noFill/>
        </p:spPr>
        <p:txBody>
          <a:bodyPr wrap="square" rtlCol="0">
            <a:spAutoFit/>
          </a:bodyPr>
          <a:lstStyle/>
          <a:p>
            <a:pPr algn="just"/>
            <a:r>
              <a:rPr lang="en-US" altLang="zh-CN" sz="2800" b="0" dirty="0" smtClean="0">
                <a:latin typeface="+mn-ea"/>
                <a:ea typeface="+mn-ea"/>
              </a:rPr>
              <a:t>2.</a:t>
            </a:r>
            <a:r>
              <a:rPr lang="zh-CN" altLang="zh-CN" sz="2800" b="0" dirty="0" smtClean="0">
                <a:latin typeface="+mn-ea"/>
                <a:ea typeface="+mn-ea"/>
              </a:rPr>
              <a:t>强化党内民主生活。</a:t>
            </a:r>
            <a:endParaRPr lang="zh-CN" altLang="en-US" sz="2800" b="0" dirty="0">
              <a:latin typeface="+mn-ea"/>
              <a:ea typeface="+mn-ea"/>
            </a:endParaRPr>
          </a:p>
        </p:txBody>
      </p:sp>
      <p:sp>
        <p:nvSpPr>
          <p:cNvPr id="16" name="TextBox 15"/>
          <p:cNvSpPr txBox="1"/>
          <p:nvPr/>
        </p:nvSpPr>
        <p:spPr>
          <a:xfrm>
            <a:off x="6401594" y="2343944"/>
            <a:ext cx="1447800" cy="1384995"/>
          </a:xfrm>
          <a:prstGeom prst="rect">
            <a:avLst/>
          </a:prstGeom>
          <a:noFill/>
        </p:spPr>
        <p:txBody>
          <a:bodyPr wrap="square" rtlCol="0">
            <a:spAutoFit/>
          </a:bodyPr>
          <a:lstStyle/>
          <a:p>
            <a:pPr algn="just"/>
            <a:r>
              <a:rPr lang="en-US" altLang="zh-CN" sz="2800" b="0" dirty="0" smtClean="0">
                <a:latin typeface="+mn-ea"/>
                <a:ea typeface="+mn-ea"/>
              </a:rPr>
              <a:t>3.</a:t>
            </a:r>
            <a:r>
              <a:rPr lang="zh-CN" altLang="zh-CN" sz="2800" b="0" dirty="0" smtClean="0">
                <a:latin typeface="+mn-ea"/>
                <a:ea typeface="+mn-ea"/>
              </a:rPr>
              <a:t>倡导谈心交</a:t>
            </a:r>
            <a:r>
              <a:rPr lang="zh-CN" altLang="zh-CN" sz="2800" b="0" dirty="0" smtClean="0">
                <a:latin typeface="+mn-ea"/>
                <a:ea typeface="+mn-ea"/>
              </a:rPr>
              <a:t>心</a:t>
            </a:r>
            <a:r>
              <a:rPr lang="zh-CN" altLang="en-US" sz="2800" b="0" dirty="0" smtClean="0">
                <a:latin typeface="+mn-ea"/>
                <a:ea typeface="+mn-ea"/>
              </a:rPr>
              <a:t>。</a:t>
            </a:r>
            <a:endParaRPr lang="zh-CN" altLang="en-US" sz="2800" b="0" dirty="0">
              <a:latin typeface="+mn-ea"/>
              <a:ea typeface="+mn-ea"/>
            </a:endParaRP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000"/>
                                        <p:tgtEl>
                                          <p:spTgt spid="15"/>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000"/>
                                        <p:tgtEl>
                                          <p:spTgt spid="35"/>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p:bldP spid="34" grpId="0" animBg="1"/>
      <p:bldP spid="35" grpId="0" animBg="1"/>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296194" y="1200944"/>
            <a:ext cx="2895600" cy="3429000"/>
          </a:xfrm>
          <a:prstGeom prst="roundRect">
            <a:avLst/>
          </a:prstGeom>
          <a:solidFill>
            <a:schemeClr val="accent2">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953794" y="1200944"/>
            <a:ext cx="2895600" cy="3429000"/>
          </a:xfrm>
          <a:prstGeom prst="roundRect">
            <a:avLst/>
          </a:prstGeom>
          <a:solidFill>
            <a:srgbClr val="D2EE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677194" y="1292801"/>
            <a:ext cx="2209800" cy="3108543"/>
          </a:xfrm>
          <a:prstGeom prst="rect">
            <a:avLst/>
          </a:prstGeom>
          <a:noFill/>
        </p:spPr>
        <p:txBody>
          <a:bodyPr wrap="square" rtlCol="0">
            <a:spAutoFit/>
          </a:bodyPr>
          <a:lstStyle/>
          <a:p>
            <a:pPr lvl="0" algn="just"/>
            <a:r>
              <a:rPr lang="en-US" altLang="zh-CN" sz="2800" b="0" dirty="0" smtClean="0">
                <a:latin typeface="+mn-ea"/>
                <a:ea typeface="+mn-ea"/>
              </a:rPr>
              <a:t>4.</a:t>
            </a:r>
            <a:r>
              <a:rPr lang="zh-CN" altLang="zh-CN" sz="2800" b="0" dirty="0" smtClean="0">
                <a:latin typeface="+mn-ea"/>
                <a:ea typeface="+mn-ea"/>
              </a:rPr>
              <a:t>组织召开教学、行政、学生、后勤四大系统及有资源共享的有关二级学院座谈会。</a:t>
            </a:r>
            <a:endParaRPr lang="zh-CN" altLang="zh-CN" sz="2800" b="0" dirty="0">
              <a:latin typeface="+mn-ea"/>
              <a:ea typeface="+mn-ea"/>
            </a:endParaRPr>
          </a:p>
        </p:txBody>
      </p:sp>
      <p:sp>
        <p:nvSpPr>
          <p:cNvPr id="16" name="TextBox 15"/>
          <p:cNvSpPr txBox="1"/>
          <p:nvPr/>
        </p:nvSpPr>
        <p:spPr>
          <a:xfrm>
            <a:off x="5258594" y="2191544"/>
            <a:ext cx="2362200" cy="1384995"/>
          </a:xfrm>
          <a:prstGeom prst="rect">
            <a:avLst/>
          </a:prstGeom>
          <a:noFill/>
        </p:spPr>
        <p:txBody>
          <a:bodyPr wrap="square" rtlCol="0">
            <a:spAutoFit/>
          </a:bodyPr>
          <a:lstStyle/>
          <a:p>
            <a:pPr algn="just"/>
            <a:r>
              <a:rPr lang="en-US" altLang="zh-CN" sz="2800" b="0" dirty="0" smtClean="0">
                <a:latin typeface="+mn-ea"/>
                <a:ea typeface="+mn-ea"/>
              </a:rPr>
              <a:t>3.</a:t>
            </a:r>
            <a:r>
              <a:rPr lang="zh-CN" altLang="zh-CN" sz="2800" b="0" dirty="0" smtClean="0">
                <a:latin typeface="+mn-ea"/>
                <a:ea typeface="+mn-ea"/>
              </a:rPr>
              <a:t>组织民主党派、工会及学生代表座谈会。</a:t>
            </a:r>
            <a:endParaRPr lang="zh-CN" altLang="en-US" sz="2800" b="0" dirty="0">
              <a:latin typeface="+mn-ea"/>
              <a:ea typeface="+mn-ea"/>
            </a:endParaRPr>
          </a:p>
        </p:txBody>
      </p:sp>
      <p:grpSp>
        <p:nvGrpSpPr>
          <p:cNvPr id="3" name="组合 43"/>
          <p:cNvGrpSpPr/>
          <p:nvPr/>
        </p:nvGrpSpPr>
        <p:grpSpPr>
          <a:xfrm>
            <a:off x="381794" y="144332"/>
            <a:ext cx="8672713" cy="599412"/>
            <a:chOff x="533400" y="144332"/>
            <a:chExt cx="8672713" cy="599412"/>
          </a:xfrm>
        </p:grpSpPr>
        <p:sp>
          <p:nvSpPr>
            <p:cNvPr id="47" name="矩形 3"/>
            <p:cNvSpPr>
              <a:spLocks noChangeArrowheads="1"/>
            </p:cNvSpPr>
            <p:nvPr/>
          </p:nvSpPr>
          <p:spPr bwMode="auto">
            <a:xfrm>
              <a:off x="762794" y="144332"/>
              <a:ext cx="8443319"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三、</a:t>
              </a:r>
              <a:r>
                <a:rPr lang="zh-CN" altLang="zh-CN" sz="2800" dirty="0" smtClean="0"/>
                <a:t>接下来要开展哪些批评与自我批评方面的工作？</a:t>
              </a:r>
              <a:endParaRPr lang="zh-CN" altLang="zh-CN" sz="2800" dirty="0"/>
            </a:p>
          </p:txBody>
        </p:sp>
        <p:grpSp>
          <p:nvGrpSpPr>
            <p:cNvPr id="4" name="组合 10"/>
            <p:cNvGrpSpPr/>
            <p:nvPr/>
          </p:nvGrpSpPr>
          <p:grpSpPr>
            <a:xfrm>
              <a:off x="575653" y="178669"/>
              <a:ext cx="263341" cy="395013"/>
              <a:chOff x="5284519" y="1508166"/>
              <a:chExt cx="213756" cy="427512"/>
            </a:xfrm>
          </p:grpSpPr>
          <p:cxnSp>
            <p:nvCxnSpPr>
              <p:cNvPr id="55" name="直接连接符 54"/>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9" name="直接连接符 48"/>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5" name="组合 16"/>
            <p:cNvGrpSpPr/>
            <p:nvPr/>
          </p:nvGrpSpPr>
          <p:grpSpPr>
            <a:xfrm flipV="1">
              <a:off x="533400" y="667544"/>
              <a:ext cx="7544594" cy="76200"/>
              <a:chOff x="254044" y="-1008856"/>
              <a:chExt cx="7290550" cy="156708"/>
            </a:xfrm>
          </p:grpSpPr>
          <p:sp>
            <p:nvSpPr>
              <p:cNvPr id="51" name="矩形 50"/>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13"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C:\Users\Administrator\Desktop\图片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25" y="-3968"/>
            <a:ext cx="9136064" cy="514905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组合 11"/>
          <p:cNvGrpSpPr/>
          <p:nvPr/>
        </p:nvGrpSpPr>
        <p:grpSpPr>
          <a:xfrm>
            <a:off x="0" y="0"/>
            <a:ext cx="4877898" cy="5164932"/>
            <a:chOff x="0" y="0"/>
            <a:chExt cx="4877898" cy="5164932"/>
          </a:xfrm>
          <a:solidFill>
            <a:srgbClr val="0067B4"/>
          </a:solidFill>
        </p:grpSpPr>
        <p:sp>
          <p:nvSpPr>
            <p:cNvPr id="13" name="矩形 12"/>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463394" y="1235588"/>
            <a:ext cx="1641756" cy="1641756"/>
          </a:xfrm>
          <a:prstGeom prst="ellipse">
            <a:avLst/>
          </a:prstGeom>
          <a:solidFill>
            <a:srgbClr val="0067B4"/>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49615" y="1321809"/>
            <a:ext cx="1469314" cy="1469314"/>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77194" y="140604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smtClean="0">
                <a:solidFill>
                  <a:srgbClr val="0067B4"/>
                </a:solidFill>
                <a:effectLst>
                  <a:glow rad="63500">
                    <a:schemeClr val="bg1">
                      <a:lumMod val="65000"/>
                      <a:alpha val="40000"/>
                    </a:schemeClr>
                  </a:glow>
                </a:effectLst>
                <a:latin typeface="Impact" pitchFamily="34" charset="0"/>
              </a:rPr>
              <a:t>04</a:t>
            </a:r>
            <a:endParaRPr lang="zh-CN" altLang="en-US" sz="8000" b="0" kern="0" dirty="0">
              <a:solidFill>
                <a:srgbClr val="0067B4"/>
              </a:solidFill>
              <a:effectLst>
                <a:glow rad="63500">
                  <a:schemeClr val="bg1">
                    <a:lumMod val="65000"/>
                    <a:alpha val="40000"/>
                  </a:schemeClr>
                </a:glow>
              </a:effectLst>
              <a:latin typeface="Impact" pitchFamily="34" charset="0"/>
            </a:endParaRPr>
          </a:p>
        </p:txBody>
      </p:sp>
      <p:sp>
        <p:nvSpPr>
          <p:cNvPr id="21" name="矩形 20"/>
          <p:cNvSpPr/>
          <p:nvPr/>
        </p:nvSpPr>
        <p:spPr>
          <a:xfrm>
            <a:off x="1143794" y="3004506"/>
            <a:ext cx="2362200" cy="482438"/>
          </a:xfrm>
          <a:prstGeom prst="rect">
            <a:avLst/>
          </a:prstGeom>
        </p:spPr>
        <p:txBody>
          <a:bodyPr wrap="square" lIns="96770" tIns="48386" rIns="96770" bIns="48386">
            <a:spAutoFit/>
          </a:bodyPr>
          <a:lstStyle/>
          <a:p>
            <a:pPr fontAlgn="auto">
              <a:spcBef>
                <a:spcPts val="0"/>
              </a:spcBef>
              <a:spcAft>
                <a:spcPts val="0"/>
              </a:spcAft>
              <a:defRPr/>
            </a:pPr>
            <a:r>
              <a:rPr lang="zh-CN" altLang="en-US" sz="2500" b="0" kern="0" dirty="0" smtClean="0">
                <a:solidFill>
                  <a:schemeClr val="bg1"/>
                </a:solidFill>
                <a:effectLst>
                  <a:glow rad="63500">
                    <a:schemeClr val="bg1">
                      <a:lumMod val="65000"/>
                      <a:alpha val="40000"/>
                    </a:schemeClr>
                  </a:glow>
                </a:effectLst>
                <a:latin typeface="微软雅黑" pitchFamily="34" charset="-122"/>
                <a:ea typeface="微软雅黑" pitchFamily="34" charset="-122"/>
              </a:rPr>
              <a:t>第四部份</a:t>
            </a:r>
            <a:endParaRPr lang="zh-CN" altLang="en-US" sz="2500" b="0" kern="0" dirty="0">
              <a:solidFill>
                <a:schemeClr val="bg1"/>
              </a:solidFill>
              <a:effectLst>
                <a:glow rad="63500">
                  <a:schemeClr val="bg1">
                    <a:lumMod val="65000"/>
                    <a:alpha val="40000"/>
                  </a:schemeClr>
                </a:glow>
              </a:effectLst>
              <a:latin typeface="微软雅黑" pitchFamily="34" charset="-122"/>
              <a:ea typeface="微软雅黑" pitchFamily="34" charset="-122"/>
            </a:endParaRPr>
          </a:p>
        </p:txBody>
      </p:sp>
      <p:sp>
        <p:nvSpPr>
          <p:cNvPr id="22" name="矩形 21"/>
          <p:cNvSpPr/>
          <p:nvPr/>
        </p:nvSpPr>
        <p:spPr>
          <a:xfrm>
            <a:off x="5029994" y="1962944"/>
            <a:ext cx="3657600" cy="1205713"/>
          </a:xfrm>
          <a:prstGeom prst="rect">
            <a:avLst/>
          </a:prstGeom>
        </p:spPr>
        <p:txBody>
          <a:bodyPr wrap="square" lIns="96770" tIns="48386" rIns="96770" bIns="48386">
            <a:spAutoFit/>
          </a:bodyPr>
          <a:lstStyle/>
          <a:p>
            <a:r>
              <a:rPr lang="zh-CN" altLang="zh-CN" sz="3600" dirty="0" smtClean="0"/>
              <a:t>如何开展好批评与自我批评？</a:t>
            </a:r>
            <a:endParaRPr lang="zh-CN" altLang="zh-CN" sz="3600" dirty="0"/>
          </a:p>
        </p:txBody>
      </p:sp>
    </p:spTree>
    <p:extLst>
      <p:ext uri="{BB962C8B-B14F-4D97-AF65-F5344CB8AC3E}">
        <p14:creationId xmlns="" xmlns:p14="http://schemas.microsoft.com/office/powerpoint/2010/main" val="1726489111"/>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3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9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9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48594" y="1277144"/>
            <a:ext cx="5943600" cy="3046988"/>
          </a:xfrm>
          <a:prstGeom prst="rect">
            <a:avLst/>
          </a:prstGeom>
          <a:noFill/>
        </p:spPr>
        <p:txBody>
          <a:bodyPr wrap="square" rtlCol="0">
            <a:spAutoFit/>
          </a:bodyPr>
          <a:lstStyle/>
          <a:p>
            <a:pPr algn="just" latinLnBrk="1">
              <a:lnSpc>
                <a:spcPct val="150000"/>
              </a:lnSpc>
            </a:pPr>
            <a:r>
              <a:rPr lang="en-US" altLang="zh-CN" sz="2800" b="0" dirty="0" smtClean="0">
                <a:latin typeface="+mn-ea"/>
                <a:ea typeface="+mn-ea"/>
              </a:rPr>
              <a:t>    </a:t>
            </a:r>
            <a:r>
              <a:rPr lang="zh-CN" altLang="zh-CN" sz="3200" b="0" dirty="0" smtClean="0">
                <a:latin typeface="+mn-ea"/>
                <a:ea typeface="+mn-ea"/>
              </a:rPr>
              <a:t>“心底无私天地宽”，只有无私，才能无畏，才能正视自己身上的毛病，才能勇于指出别人的不足，揭露矛盾，解决问题。</a:t>
            </a:r>
            <a:endParaRPr lang="en-US" altLang="zh-CN" sz="3200" b="0" dirty="0" smtClean="0">
              <a:latin typeface="+mn-ea"/>
              <a:ea typeface="+mn-ea"/>
            </a:endParaRPr>
          </a:p>
        </p:txBody>
      </p:sp>
      <p:grpSp>
        <p:nvGrpSpPr>
          <p:cNvPr id="38" name="组合 37"/>
          <p:cNvGrpSpPr/>
          <p:nvPr/>
        </p:nvGrpSpPr>
        <p:grpSpPr>
          <a:xfrm>
            <a:off x="381794" y="144332"/>
            <a:ext cx="8612188" cy="599412"/>
            <a:chOff x="533400" y="144332"/>
            <a:chExt cx="8612188" cy="599412"/>
          </a:xfrm>
        </p:grpSpPr>
        <p:sp>
          <p:nvSpPr>
            <p:cNvPr id="39" name="矩形 3"/>
            <p:cNvSpPr>
              <a:spLocks noChangeArrowheads="1"/>
            </p:cNvSpPr>
            <p:nvPr/>
          </p:nvSpPr>
          <p:spPr bwMode="auto">
            <a:xfrm>
              <a:off x="990600" y="144332"/>
              <a:ext cx="556260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四、</a:t>
              </a:r>
              <a:r>
                <a:rPr lang="zh-CN" altLang="zh-CN" sz="2800" dirty="0" smtClean="0"/>
                <a:t>如何开展好批评与自我批评？</a:t>
              </a:r>
              <a:endParaRPr lang="zh-CN" altLang="zh-CN" sz="2800" dirty="0"/>
            </a:p>
          </p:txBody>
        </p:sp>
        <p:grpSp>
          <p:nvGrpSpPr>
            <p:cNvPr id="40" name="组合 10"/>
            <p:cNvGrpSpPr/>
            <p:nvPr/>
          </p:nvGrpSpPr>
          <p:grpSpPr>
            <a:xfrm>
              <a:off x="575653" y="178669"/>
              <a:ext cx="263341" cy="395013"/>
              <a:chOff x="5284519" y="1508166"/>
              <a:chExt cx="213756" cy="427512"/>
            </a:xfrm>
          </p:grpSpPr>
          <p:cxnSp>
            <p:nvCxnSpPr>
              <p:cNvPr id="47" name="直接连接符 46"/>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1" name="直接连接符 40"/>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2" name="组合 16"/>
            <p:cNvGrpSpPr/>
            <p:nvPr/>
          </p:nvGrpSpPr>
          <p:grpSpPr>
            <a:xfrm flipV="1">
              <a:off x="533400" y="667544"/>
              <a:ext cx="7544594" cy="76200"/>
              <a:chOff x="254044" y="-1008856"/>
              <a:chExt cx="7290550" cy="156708"/>
            </a:xfrm>
          </p:grpSpPr>
          <p:sp>
            <p:nvSpPr>
              <p:cNvPr id="43" name="矩形 42"/>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794" y="1153557"/>
            <a:ext cx="6705600" cy="3323987"/>
          </a:xfrm>
          <a:prstGeom prst="rect">
            <a:avLst/>
          </a:prstGeom>
          <a:noFill/>
        </p:spPr>
        <p:txBody>
          <a:bodyPr wrap="square" rtlCol="0">
            <a:spAutoFit/>
          </a:bodyPr>
          <a:lstStyle/>
          <a:p>
            <a:pPr algn="just">
              <a:lnSpc>
                <a:spcPct val="150000"/>
              </a:lnSpc>
            </a:pPr>
            <a:r>
              <a:rPr lang="en-US" altLang="zh-CN" sz="2800" b="0" dirty="0" smtClean="0">
                <a:latin typeface="+mn-ea"/>
                <a:ea typeface="+mn-ea"/>
              </a:rPr>
              <a:t>    </a:t>
            </a:r>
            <a:r>
              <a:rPr lang="zh-CN" altLang="zh-CN" sz="2800" b="0" dirty="0" smtClean="0">
                <a:latin typeface="+mn-ea"/>
                <a:ea typeface="+mn-ea"/>
              </a:rPr>
              <a:t>同时，要从团结的愿望出发，</a:t>
            </a:r>
            <a:r>
              <a:rPr lang="zh-CN" altLang="zh-CN" sz="2800" dirty="0" smtClean="0">
                <a:solidFill>
                  <a:srgbClr val="FF0000"/>
                </a:solidFill>
                <a:latin typeface="+mn-ea"/>
                <a:ea typeface="+mn-ea"/>
              </a:rPr>
              <a:t>既严肃认真，又心平气和</a:t>
            </a:r>
            <a:r>
              <a:rPr lang="en-US" altLang="zh-CN" sz="2800" dirty="0" smtClean="0">
                <a:solidFill>
                  <a:srgbClr val="FF0000"/>
                </a:solidFill>
                <a:latin typeface="+mn-ea"/>
                <a:ea typeface="+mn-ea"/>
              </a:rPr>
              <a:t>;</a:t>
            </a:r>
            <a:r>
              <a:rPr lang="zh-CN" altLang="zh-CN" sz="2800" dirty="0" smtClean="0">
                <a:solidFill>
                  <a:srgbClr val="FF0000"/>
                </a:solidFill>
                <a:latin typeface="+mn-ea"/>
                <a:ea typeface="+mn-ea"/>
              </a:rPr>
              <a:t>既坚持原则，又讲究方法</a:t>
            </a:r>
            <a:r>
              <a:rPr lang="en-US" altLang="zh-CN" sz="2800" b="0" dirty="0" smtClean="0">
                <a:latin typeface="+mn-ea"/>
                <a:ea typeface="+mn-ea"/>
              </a:rPr>
              <a:t>;</a:t>
            </a:r>
            <a:r>
              <a:rPr lang="zh-CN" altLang="zh-CN" sz="2800" b="0" dirty="0" smtClean="0">
                <a:latin typeface="+mn-ea"/>
                <a:ea typeface="+mn-ea"/>
              </a:rPr>
              <a:t>既解决实际问题，又不就事论事</a:t>
            </a:r>
            <a:r>
              <a:rPr lang="en-US" altLang="zh-CN" sz="2800" b="0" dirty="0" smtClean="0">
                <a:latin typeface="+mn-ea"/>
                <a:ea typeface="+mn-ea"/>
              </a:rPr>
              <a:t>;</a:t>
            </a:r>
            <a:r>
              <a:rPr lang="zh-CN" altLang="zh-CN" sz="2800" b="0" dirty="0" smtClean="0">
                <a:latin typeface="+mn-ea"/>
                <a:ea typeface="+mn-ea"/>
              </a:rPr>
              <a:t>既充分敞开思想，又不泛泛而论，达到自我批评诚恳、相互批评中肯的效果。</a:t>
            </a:r>
            <a:endParaRPr lang="zh-CN" altLang="en-US" sz="2800" dirty="0">
              <a:latin typeface="+mn-ea"/>
              <a:ea typeface="+mn-ea"/>
            </a:endParaRPr>
          </a:p>
        </p:txBody>
      </p:sp>
      <p:grpSp>
        <p:nvGrpSpPr>
          <p:cNvPr id="21" name="组合 20"/>
          <p:cNvGrpSpPr/>
          <p:nvPr/>
        </p:nvGrpSpPr>
        <p:grpSpPr>
          <a:xfrm>
            <a:off x="381794" y="144332"/>
            <a:ext cx="8612188" cy="599412"/>
            <a:chOff x="533400" y="144332"/>
            <a:chExt cx="8612188" cy="599412"/>
          </a:xfrm>
        </p:grpSpPr>
        <p:sp>
          <p:nvSpPr>
            <p:cNvPr id="22" name="矩形 3"/>
            <p:cNvSpPr>
              <a:spLocks noChangeArrowheads="1"/>
            </p:cNvSpPr>
            <p:nvPr/>
          </p:nvSpPr>
          <p:spPr bwMode="auto">
            <a:xfrm>
              <a:off x="990600" y="144332"/>
              <a:ext cx="556260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四、</a:t>
              </a:r>
              <a:r>
                <a:rPr lang="zh-CN" altLang="zh-CN" sz="2800" dirty="0" smtClean="0"/>
                <a:t>如何开展好批评与自我批评？</a:t>
              </a:r>
              <a:endParaRPr lang="zh-CN" altLang="zh-CN" sz="2800" dirty="0"/>
            </a:p>
          </p:txBody>
        </p:sp>
        <p:grpSp>
          <p:nvGrpSpPr>
            <p:cNvPr id="24" name="组合 10"/>
            <p:cNvGrpSpPr/>
            <p:nvPr/>
          </p:nvGrpSpPr>
          <p:grpSpPr>
            <a:xfrm>
              <a:off x="575653" y="178669"/>
              <a:ext cx="263341" cy="395013"/>
              <a:chOff x="5284519" y="1508166"/>
              <a:chExt cx="213756" cy="427512"/>
            </a:xfrm>
          </p:grpSpPr>
          <p:cxnSp>
            <p:nvCxnSpPr>
              <p:cNvPr id="41" name="直接连接符 40"/>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6" name="组合 16"/>
            <p:cNvGrpSpPr/>
            <p:nvPr/>
          </p:nvGrpSpPr>
          <p:grpSpPr>
            <a:xfrm flipV="1">
              <a:off x="533400" y="667544"/>
              <a:ext cx="7544594" cy="76200"/>
              <a:chOff x="254044" y="-1008856"/>
              <a:chExt cx="7290550" cy="156708"/>
            </a:xfrm>
          </p:grpSpPr>
          <p:sp>
            <p:nvSpPr>
              <p:cNvPr id="37" name="矩形 36"/>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96394" y="1658144"/>
            <a:ext cx="4038600" cy="523220"/>
          </a:xfrm>
          <a:prstGeom prst="rect">
            <a:avLst/>
          </a:prstGeom>
          <a:noFill/>
        </p:spPr>
        <p:txBody>
          <a:bodyPr wrap="square" rtlCol="0">
            <a:spAutoFit/>
          </a:bodyPr>
          <a:lstStyle/>
          <a:p>
            <a:pPr algn="just" latinLnBrk="1"/>
            <a:r>
              <a:rPr lang="zh-CN" altLang="zh-CN" sz="2800" dirty="0" smtClean="0"/>
              <a:t>找准问题是前提</a:t>
            </a:r>
            <a:endParaRPr lang="zh-CN" altLang="zh-CN" sz="2800" dirty="0"/>
          </a:p>
        </p:txBody>
      </p:sp>
      <p:sp>
        <p:nvSpPr>
          <p:cNvPr id="15" name="TextBox 14"/>
          <p:cNvSpPr txBox="1"/>
          <p:nvPr/>
        </p:nvSpPr>
        <p:spPr>
          <a:xfrm>
            <a:off x="3658394" y="3639344"/>
            <a:ext cx="4495800" cy="523220"/>
          </a:xfrm>
          <a:prstGeom prst="rect">
            <a:avLst/>
          </a:prstGeom>
          <a:noFill/>
        </p:spPr>
        <p:txBody>
          <a:bodyPr wrap="square" rtlCol="0">
            <a:spAutoFit/>
          </a:bodyPr>
          <a:lstStyle/>
          <a:p>
            <a:pPr algn="just" latinLnBrk="1"/>
            <a:r>
              <a:rPr lang="zh-CN" altLang="zh-CN" sz="2800" dirty="0" smtClean="0"/>
              <a:t>领导干部率先垂范是关键</a:t>
            </a:r>
            <a:endParaRPr lang="zh-CN" altLang="zh-CN" sz="2800" dirty="0"/>
          </a:p>
        </p:txBody>
      </p:sp>
      <p:grpSp>
        <p:nvGrpSpPr>
          <p:cNvPr id="45" name="组合 44"/>
          <p:cNvGrpSpPr/>
          <p:nvPr/>
        </p:nvGrpSpPr>
        <p:grpSpPr>
          <a:xfrm>
            <a:off x="381794" y="144332"/>
            <a:ext cx="8612188" cy="599412"/>
            <a:chOff x="533400" y="144332"/>
            <a:chExt cx="8612188" cy="599412"/>
          </a:xfrm>
        </p:grpSpPr>
        <p:sp>
          <p:nvSpPr>
            <p:cNvPr id="46" name="矩形 3"/>
            <p:cNvSpPr>
              <a:spLocks noChangeArrowheads="1"/>
            </p:cNvSpPr>
            <p:nvPr/>
          </p:nvSpPr>
          <p:spPr bwMode="auto">
            <a:xfrm>
              <a:off x="990600" y="144332"/>
              <a:ext cx="556260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四、</a:t>
              </a:r>
              <a:r>
                <a:rPr lang="zh-CN" altLang="zh-CN" sz="2800" dirty="0" smtClean="0"/>
                <a:t>如何开展好批评与自我批评？</a:t>
              </a:r>
              <a:endParaRPr lang="zh-CN" altLang="zh-CN" sz="2800" dirty="0"/>
            </a:p>
          </p:txBody>
        </p:sp>
        <p:grpSp>
          <p:nvGrpSpPr>
            <p:cNvPr id="47" name="组合 10"/>
            <p:cNvGrpSpPr/>
            <p:nvPr/>
          </p:nvGrpSpPr>
          <p:grpSpPr>
            <a:xfrm>
              <a:off x="575653" y="178669"/>
              <a:ext cx="263341" cy="395013"/>
              <a:chOff x="5284519" y="1508166"/>
              <a:chExt cx="213756" cy="427512"/>
            </a:xfrm>
          </p:grpSpPr>
          <p:cxnSp>
            <p:nvCxnSpPr>
              <p:cNvPr id="54" name="直接连接符 53"/>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9" name="组合 16"/>
            <p:cNvGrpSpPr/>
            <p:nvPr/>
          </p:nvGrpSpPr>
          <p:grpSpPr>
            <a:xfrm flipV="1">
              <a:off x="533400" y="667544"/>
              <a:ext cx="7544594" cy="76200"/>
              <a:chOff x="254044" y="-1008856"/>
              <a:chExt cx="7290550" cy="156708"/>
            </a:xfrm>
          </p:grpSpPr>
          <p:sp>
            <p:nvSpPr>
              <p:cNvPr id="50" name="矩形 49"/>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Shape 14341"/>
          <p:cNvSpPr/>
          <p:nvPr/>
        </p:nvSpPr>
        <p:spPr>
          <a:xfrm rot="18900000">
            <a:off x="428622" y="2238373"/>
            <a:ext cx="961957" cy="96195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grpSp>
        <p:nvGrpSpPr>
          <p:cNvPr id="38" name="组合 37"/>
          <p:cNvGrpSpPr/>
          <p:nvPr/>
        </p:nvGrpSpPr>
        <p:grpSpPr>
          <a:xfrm>
            <a:off x="1630693" y="1306845"/>
            <a:ext cx="1247186" cy="1247186"/>
            <a:chOff x="1630693" y="1306845"/>
            <a:chExt cx="1247186" cy="1247186"/>
          </a:xfrm>
        </p:grpSpPr>
        <p:sp>
          <p:nvSpPr>
            <p:cNvPr id="25" name="Shape 14331"/>
            <p:cNvSpPr/>
            <p:nvPr/>
          </p:nvSpPr>
          <p:spPr>
            <a:xfrm rot="18900000">
              <a:off x="1630693" y="1306845"/>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solidFill>
              <a:schemeClr val="accent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32" name="TextBox 31"/>
            <p:cNvSpPr txBox="1"/>
            <p:nvPr/>
          </p:nvSpPr>
          <p:spPr>
            <a:xfrm>
              <a:off x="2008501" y="1581944"/>
              <a:ext cx="412292" cy="584775"/>
            </a:xfrm>
            <a:prstGeom prst="rect">
              <a:avLst/>
            </a:prstGeom>
            <a:noFill/>
          </p:spPr>
          <p:txBody>
            <a:bodyPr wrap="none" rtlCol="0">
              <a:spAutoFit/>
            </a:bodyPr>
            <a:lstStyle/>
            <a:p>
              <a:r>
                <a:rPr lang="en-US" altLang="zh-CN" sz="3200" dirty="0" smtClean="0"/>
                <a:t>1</a:t>
              </a:r>
              <a:endParaRPr lang="zh-CN" altLang="en-US" sz="3200" dirty="0"/>
            </a:p>
          </p:txBody>
        </p:sp>
      </p:grpSp>
      <p:grpSp>
        <p:nvGrpSpPr>
          <p:cNvPr id="39" name="组合 38"/>
          <p:cNvGrpSpPr/>
          <p:nvPr/>
        </p:nvGrpSpPr>
        <p:grpSpPr>
          <a:xfrm>
            <a:off x="2036548" y="3009319"/>
            <a:ext cx="1371353" cy="1368913"/>
            <a:chOff x="2036548" y="3009319"/>
            <a:chExt cx="1371353" cy="1368913"/>
          </a:xfrm>
        </p:grpSpPr>
        <p:sp>
          <p:nvSpPr>
            <p:cNvPr id="29" name="Shape 14336"/>
            <p:cNvSpPr/>
            <p:nvPr/>
          </p:nvSpPr>
          <p:spPr>
            <a:xfrm rot="18900000">
              <a:off x="2036548" y="3009319"/>
              <a:ext cx="1371353" cy="1368913"/>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solidFill>
              <a:schemeClr val="accent3">
                <a:lumMod val="60000"/>
                <a:lumOff val="4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33" name="TextBox 32"/>
            <p:cNvSpPr txBox="1"/>
            <p:nvPr/>
          </p:nvSpPr>
          <p:spPr>
            <a:xfrm>
              <a:off x="2515394" y="3283169"/>
              <a:ext cx="412292" cy="584775"/>
            </a:xfrm>
            <a:prstGeom prst="rect">
              <a:avLst/>
            </a:prstGeom>
            <a:noFill/>
          </p:spPr>
          <p:txBody>
            <a:bodyPr wrap="none" rtlCol="0">
              <a:spAutoFit/>
            </a:bodyPr>
            <a:lstStyle/>
            <a:p>
              <a:r>
                <a:rPr lang="en-US" altLang="zh-CN" sz="3200" dirty="0" smtClean="0"/>
                <a:t>2</a:t>
              </a:r>
              <a:endParaRPr lang="zh-CN" altLang="en-US" sz="3200" dirty="0"/>
            </a:p>
          </p:txBody>
        </p:sp>
      </p:grpSp>
      <p:sp>
        <p:nvSpPr>
          <p:cNvPr id="34" name="Shape 14341"/>
          <p:cNvSpPr/>
          <p:nvPr/>
        </p:nvSpPr>
        <p:spPr>
          <a:xfrm rot="18900000">
            <a:off x="8552469" y="3713173"/>
            <a:ext cx="1186237" cy="118623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cxnSp>
        <p:nvCxnSpPr>
          <p:cNvPr id="36" name="直接连接符 35"/>
          <p:cNvCxnSpPr/>
          <p:nvPr/>
        </p:nvCxnSpPr>
        <p:spPr>
          <a:xfrm>
            <a:off x="2820194" y="2267744"/>
            <a:ext cx="29718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353594" y="4172744"/>
            <a:ext cx="43200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1000"/>
                                        <p:tgtEl>
                                          <p:spTgt spid="36"/>
                                        </p:tgtEl>
                                      </p:cBhvr>
                                    </p:animEffect>
                                  </p:childTnLst>
                                </p:cTn>
                              </p:par>
                            </p:childTnLst>
                          </p:cTn>
                        </p:par>
                        <p:par>
                          <p:cTn id="20" fill="hold">
                            <p:stCondLst>
                              <p:cond delay="5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par>
                          <p:cTn id="24" fill="hold">
                            <p:stCondLst>
                              <p:cond delay="65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1000"/>
                                        <p:tgtEl>
                                          <p:spTgt spid="39"/>
                                        </p:tgtEl>
                                      </p:cBhvr>
                                    </p:animEffect>
                                  </p:childTnLst>
                                </p:cTn>
                              </p:par>
                            </p:childTnLst>
                          </p:cTn>
                        </p:par>
                        <p:par>
                          <p:cTn id="28" fill="hold">
                            <p:stCondLst>
                              <p:cond delay="7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1000"/>
                                        <p:tgtEl>
                                          <p:spTgt spid="37"/>
                                        </p:tgtEl>
                                      </p:cBhvr>
                                    </p:animEffect>
                                  </p:childTnLst>
                                </p:cTn>
                              </p:par>
                            </p:childTnLst>
                          </p:cTn>
                        </p:par>
                        <p:par>
                          <p:cTn id="32" fill="hold">
                            <p:stCondLst>
                              <p:cond delay="8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9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0" grpId="0" animBg="1"/>
      <p:bldP spid="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677194" y="1658144"/>
            <a:ext cx="4419600" cy="523220"/>
          </a:xfrm>
          <a:prstGeom prst="rect">
            <a:avLst/>
          </a:prstGeom>
          <a:noFill/>
        </p:spPr>
        <p:txBody>
          <a:bodyPr wrap="square" rtlCol="0">
            <a:spAutoFit/>
          </a:bodyPr>
          <a:lstStyle/>
          <a:p>
            <a:pPr algn="just" latinLnBrk="1"/>
            <a:r>
              <a:rPr lang="zh-CN" altLang="zh-CN" sz="2800" dirty="0" smtClean="0"/>
              <a:t>把自己摆进去是基本要求</a:t>
            </a:r>
            <a:endParaRPr lang="zh-CN" altLang="zh-CN" sz="2800" dirty="0"/>
          </a:p>
        </p:txBody>
      </p:sp>
      <p:sp>
        <p:nvSpPr>
          <p:cNvPr id="17" name="TextBox 16"/>
          <p:cNvSpPr txBox="1"/>
          <p:nvPr/>
        </p:nvSpPr>
        <p:spPr>
          <a:xfrm>
            <a:off x="2972594" y="3410744"/>
            <a:ext cx="4038600" cy="523220"/>
          </a:xfrm>
          <a:prstGeom prst="rect">
            <a:avLst/>
          </a:prstGeom>
          <a:noFill/>
        </p:spPr>
        <p:txBody>
          <a:bodyPr wrap="square" rtlCol="0">
            <a:spAutoFit/>
          </a:bodyPr>
          <a:lstStyle/>
          <a:p>
            <a:pPr algn="just" latinLnBrk="1"/>
            <a:r>
              <a:rPr lang="zh-CN" altLang="zh-CN" sz="2800" dirty="0" smtClean="0"/>
              <a:t>广泛纳谏是重要途径</a:t>
            </a:r>
            <a:endParaRPr lang="zh-CN" altLang="zh-CN" sz="2800" dirty="0"/>
          </a:p>
        </p:txBody>
      </p:sp>
      <p:grpSp>
        <p:nvGrpSpPr>
          <p:cNvPr id="2" name="组合 44"/>
          <p:cNvGrpSpPr/>
          <p:nvPr/>
        </p:nvGrpSpPr>
        <p:grpSpPr>
          <a:xfrm>
            <a:off x="381794" y="144332"/>
            <a:ext cx="8612188" cy="599412"/>
            <a:chOff x="533400" y="144332"/>
            <a:chExt cx="8612188" cy="599412"/>
          </a:xfrm>
        </p:grpSpPr>
        <p:sp>
          <p:nvSpPr>
            <p:cNvPr id="46" name="矩形 3"/>
            <p:cNvSpPr>
              <a:spLocks noChangeArrowheads="1"/>
            </p:cNvSpPr>
            <p:nvPr/>
          </p:nvSpPr>
          <p:spPr bwMode="auto">
            <a:xfrm>
              <a:off x="990600" y="144332"/>
              <a:ext cx="556260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四、</a:t>
              </a:r>
              <a:r>
                <a:rPr lang="zh-CN" altLang="zh-CN" sz="2800" dirty="0" smtClean="0"/>
                <a:t>如何开展好批评与自我批评？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54" name="直接连接符 53"/>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50" name="矩形 49"/>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Shape 14341"/>
          <p:cNvSpPr/>
          <p:nvPr/>
        </p:nvSpPr>
        <p:spPr>
          <a:xfrm rot="18900000">
            <a:off x="-180978" y="2085972"/>
            <a:ext cx="961957" cy="96195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grpSp>
        <p:nvGrpSpPr>
          <p:cNvPr id="37" name="组合 36"/>
          <p:cNvGrpSpPr/>
          <p:nvPr/>
        </p:nvGrpSpPr>
        <p:grpSpPr>
          <a:xfrm>
            <a:off x="6172994" y="1353344"/>
            <a:ext cx="1247186" cy="1247186"/>
            <a:chOff x="7421895" y="1459246"/>
            <a:chExt cx="1247186" cy="1247186"/>
          </a:xfrm>
        </p:grpSpPr>
        <p:sp>
          <p:nvSpPr>
            <p:cNvPr id="25" name="Shape 14331"/>
            <p:cNvSpPr/>
            <p:nvPr/>
          </p:nvSpPr>
          <p:spPr>
            <a:xfrm rot="18900000">
              <a:off x="7421895" y="1459246"/>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solidFill>
              <a:schemeClr val="accent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32" name="TextBox 31"/>
            <p:cNvSpPr txBox="1"/>
            <p:nvPr/>
          </p:nvSpPr>
          <p:spPr>
            <a:xfrm>
              <a:off x="7799703" y="1734345"/>
              <a:ext cx="412292" cy="584775"/>
            </a:xfrm>
            <a:prstGeom prst="rect">
              <a:avLst/>
            </a:prstGeom>
            <a:noFill/>
          </p:spPr>
          <p:txBody>
            <a:bodyPr wrap="none" rtlCol="0">
              <a:spAutoFit/>
            </a:bodyPr>
            <a:lstStyle/>
            <a:p>
              <a:r>
                <a:rPr lang="en-US" altLang="zh-CN" sz="3200" dirty="0" smtClean="0"/>
                <a:t>3</a:t>
              </a:r>
              <a:endParaRPr lang="zh-CN" altLang="en-US" sz="3200" dirty="0"/>
            </a:p>
          </p:txBody>
        </p:sp>
      </p:grpSp>
      <p:grpSp>
        <p:nvGrpSpPr>
          <p:cNvPr id="38" name="组合 37"/>
          <p:cNvGrpSpPr/>
          <p:nvPr/>
        </p:nvGrpSpPr>
        <p:grpSpPr>
          <a:xfrm>
            <a:off x="1372394" y="3182144"/>
            <a:ext cx="1371353" cy="1368913"/>
            <a:chOff x="2036548" y="3009319"/>
            <a:chExt cx="1371353" cy="1368913"/>
          </a:xfrm>
        </p:grpSpPr>
        <p:sp>
          <p:nvSpPr>
            <p:cNvPr id="29" name="Shape 14336"/>
            <p:cNvSpPr/>
            <p:nvPr/>
          </p:nvSpPr>
          <p:spPr>
            <a:xfrm rot="18900000">
              <a:off x="2036548" y="3009319"/>
              <a:ext cx="1371353" cy="1368913"/>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solidFill>
              <a:schemeClr val="accent3">
                <a:lumMod val="60000"/>
                <a:lumOff val="4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33" name="TextBox 32"/>
            <p:cNvSpPr txBox="1"/>
            <p:nvPr/>
          </p:nvSpPr>
          <p:spPr>
            <a:xfrm>
              <a:off x="2515394" y="3283169"/>
              <a:ext cx="412292" cy="584775"/>
            </a:xfrm>
            <a:prstGeom prst="rect">
              <a:avLst/>
            </a:prstGeom>
            <a:noFill/>
          </p:spPr>
          <p:txBody>
            <a:bodyPr wrap="none" rtlCol="0">
              <a:spAutoFit/>
            </a:bodyPr>
            <a:lstStyle/>
            <a:p>
              <a:r>
                <a:rPr lang="en-US" altLang="zh-CN" sz="3200" dirty="0" smtClean="0"/>
                <a:t>4</a:t>
              </a:r>
              <a:endParaRPr lang="zh-CN" altLang="en-US" sz="3200" dirty="0"/>
            </a:p>
          </p:txBody>
        </p:sp>
      </p:grpSp>
      <p:sp>
        <p:nvSpPr>
          <p:cNvPr id="34" name="Shape 14341"/>
          <p:cNvSpPr/>
          <p:nvPr/>
        </p:nvSpPr>
        <p:spPr>
          <a:xfrm rot="18900000">
            <a:off x="8552469" y="3713173"/>
            <a:ext cx="1186237" cy="118623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cxnSp>
        <p:nvCxnSpPr>
          <p:cNvPr id="35" name="直接连接符 34"/>
          <p:cNvCxnSpPr/>
          <p:nvPr/>
        </p:nvCxnSpPr>
        <p:spPr>
          <a:xfrm>
            <a:off x="1524794" y="2257564"/>
            <a:ext cx="43200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743994" y="4010164"/>
            <a:ext cx="43200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par>
                          <p:cTn id="16" fill="hold">
                            <p:stCondLst>
                              <p:cond delay="4500"/>
                            </p:stCondLst>
                            <p:childTnLst>
                              <p:par>
                                <p:cTn id="17" presetID="22" presetClass="entr" presetSubtype="2"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1000"/>
                                        <p:tgtEl>
                                          <p:spTgt spid="35"/>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1000"/>
                                        <p:tgtEl>
                                          <p:spTgt spid="16"/>
                                        </p:tgtEl>
                                      </p:cBhvr>
                                    </p:animEffect>
                                  </p:childTnLst>
                                </p:cTn>
                              </p:par>
                            </p:childTnLst>
                          </p:cTn>
                        </p:par>
                        <p:par>
                          <p:cTn id="24" fill="hold">
                            <p:stCondLst>
                              <p:cond delay="6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childTnLst>
                                </p:cTn>
                              </p:par>
                            </p:childTnLst>
                          </p:cTn>
                        </p:par>
                        <p:par>
                          <p:cTn id="28" fill="hold">
                            <p:stCondLst>
                              <p:cond delay="75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1000"/>
                                        <p:tgtEl>
                                          <p:spTgt spid="36"/>
                                        </p:tgtEl>
                                      </p:cBhvr>
                                    </p:animEffect>
                                  </p:childTnLst>
                                </p:cTn>
                              </p:par>
                            </p:childTnLst>
                          </p:cTn>
                        </p:par>
                        <p:par>
                          <p:cTn id="32" fill="hold">
                            <p:stCondLst>
                              <p:cond delay="8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9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animBg="1"/>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896394" y="1810544"/>
            <a:ext cx="4343400" cy="523220"/>
          </a:xfrm>
          <a:prstGeom prst="rect">
            <a:avLst/>
          </a:prstGeom>
          <a:noFill/>
        </p:spPr>
        <p:txBody>
          <a:bodyPr wrap="square" rtlCol="0">
            <a:spAutoFit/>
          </a:bodyPr>
          <a:lstStyle/>
          <a:p>
            <a:pPr algn="just" latinLnBrk="1"/>
            <a:r>
              <a:rPr lang="zh-CN" altLang="zh-CN" sz="2800" dirty="0" smtClean="0"/>
              <a:t>谈心交心是有效方法</a:t>
            </a:r>
            <a:endParaRPr lang="zh-CN" altLang="zh-CN" sz="2800" dirty="0"/>
          </a:p>
        </p:txBody>
      </p:sp>
      <p:sp>
        <p:nvSpPr>
          <p:cNvPr id="19" name="TextBox 18"/>
          <p:cNvSpPr txBox="1"/>
          <p:nvPr/>
        </p:nvSpPr>
        <p:spPr>
          <a:xfrm>
            <a:off x="3582194" y="3715544"/>
            <a:ext cx="4343400" cy="523220"/>
          </a:xfrm>
          <a:prstGeom prst="rect">
            <a:avLst/>
          </a:prstGeom>
          <a:noFill/>
        </p:spPr>
        <p:txBody>
          <a:bodyPr wrap="square" rtlCol="0">
            <a:spAutoFit/>
          </a:bodyPr>
          <a:lstStyle/>
          <a:p>
            <a:pPr algn="just" latinLnBrk="1"/>
            <a:r>
              <a:rPr lang="zh-CN" altLang="zh-CN" sz="2800" dirty="0" smtClean="0"/>
              <a:t>民主生活会是重中之重</a:t>
            </a:r>
            <a:endParaRPr lang="zh-CN" altLang="zh-CN" sz="2800" dirty="0"/>
          </a:p>
        </p:txBody>
      </p:sp>
      <p:grpSp>
        <p:nvGrpSpPr>
          <p:cNvPr id="43" name="组合 42"/>
          <p:cNvGrpSpPr/>
          <p:nvPr/>
        </p:nvGrpSpPr>
        <p:grpSpPr>
          <a:xfrm>
            <a:off x="381794" y="144332"/>
            <a:ext cx="8612188" cy="599412"/>
            <a:chOff x="533400" y="144332"/>
            <a:chExt cx="8612188" cy="599412"/>
          </a:xfrm>
        </p:grpSpPr>
        <p:sp>
          <p:nvSpPr>
            <p:cNvPr id="44" name="矩形 3"/>
            <p:cNvSpPr>
              <a:spLocks noChangeArrowheads="1"/>
            </p:cNvSpPr>
            <p:nvPr/>
          </p:nvSpPr>
          <p:spPr bwMode="auto">
            <a:xfrm>
              <a:off x="990600" y="144332"/>
              <a:ext cx="556260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四、</a:t>
              </a:r>
              <a:r>
                <a:rPr lang="zh-CN" altLang="zh-CN" sz="2800" dirty="0" smtClean="0"/>
                <a:t>如何开展好批评与自我批评？</a:t>
              </a:r>
              <a:endParaRPr lang="zh-CN" altLang="zh-CN" sz="2800" dirty="0"/>
            </a:p>
          </p:txBody>
        </p:sp>
        <p:grpSp>
          <p:nvGrpSpPr>
            <p:cNvPr id="45" name="组合 10"/>
            <p:cNvGrpSpPr/>
            <p:nvPr/>
          </p:nvGrpSpPr>
          <p:grpSpPr>
            <a:xfrm>
              <a:off x="575653" y="178669"/>
              <a:ext cx="263341" cy="395013"/>
              <a:chOff x="5284519" y="1508166"/>
              <a:chExt cx="213756" cy="427512"/>
            </a:xfrm>
          </p:grpSpPr>
          <p:cxnSp>
            <p:nvCxnSpPr>
              <p:cNvPr id="52" name="直接连接符 51"/>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6" name="直接连接符 45"/>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7" name="组合 16"/>
            <p:cNvGrpSpPr/>
            <p:nvPr/>
          </p:nvGrpSpPr>
          <p:grpSpPr>
            <a:xfrm flipV="1">
              <a:off x="533400" y="667544"/>
              <a:ext cx="7544594" cy="76200"/>
              <a:chOff x="254044" y="-1008856"/>
              <a:chExt cx="7290550" cy="156708"/>
            </a:xfrm>
          </p:grpSpPr>
          <p:sp>
            <p:nvSpPr>
              <p:cNvPr id="48" name="矩形 47"/>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Shape 14341"/>
          <p:cNvSpPr/>
          <p:nvPr/>
        </p:nvSpPr>
        <p:spPr>
          <a:xfrm rot="18900000">
            <a:off x="581022" y="2390773"/>
            <a:ext cx="961957" cy="96195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grpSp>
        <p:nvGrpSpPr>
          <p:cNvPr id="38" name="组合 37"/>
          <p:cNvGrpSpPr/>
          <p:nvPr/>
        </p:nvGrpSpPr>
        <p:grpSpPr>
          <a:xfrm>
            <a:off x="1783093" y="1459245"/>
            <a:ext cx="1247186" cy="1247186"/>
            <a:chOff x="1630693" y="1306845"/>
            <a:chExt cx="1247186" cy="1247186"/>
          </a:xfrm>
        </p:grpSpPr>
        <p:sp>
          <p:nvSpPr>
            <p:cNvPr id="39" name="Shape 14331"/>
            <p:cNvSpPr/>
            <p:nvPr/>
          </p:nvSpPr>
          <p:spPr>
            <a:xfrm rot="18900000">
              <a:off x="1630693" y="1306845"/>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solidFill>
              <a:schemeClr val="accent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40" name="TextBox 39"/>
            <p:cNvSpPr txBox="1"/>
            <p:nvPr/>
          </p:nvSpPr>
          <p:spPr>
            <a:xfrm>
              <a:off x="2008501" y="1581944"/>
              <a:ext cx="412292" cy="584775"/>
            </a:xfrm>
            <a:prstGeom prst="rect">
              <a:avLst/>
            </a:prstGeom>
            <a:noFill/>
          </p:spPr>
          <p:txBody>
            <a:bodyPr wrap="none" rtlCol="0">
              <a:spAutoFit/>
            </a:bodyPr>
            <a:lstStyle/>
            <a:p>
              <a:r>
                <a:rPr lang="en-US" altLang="zh-CN" sz="3200" dirty="0" smtClean="0"/>
                <a:t>5</a:t>
              </a:r>
              <a:endParaRPr lang="zh-CN" altLang="en-US" sz="3200" dirty="0"/>
            </a:p>
          </p:txBody>
        </p:sp>
      </p:grpSp>
      <p:grpSp>
        <p:nvGrpSpPr>
          <p:cNvPr id="41" name="组合 40"/>
          <p:cNvGrpSpPr/>
          <p:nvPr/>
        </p:nvGrpSpPr>
        <p:grpSpPr>
          <a:xfrm>
            <a:off x="2188948" y="3161719"/>
            <a:ext cx="1371353" cy="1368913"/>
            <a:chOff x="2036548" y="3009319"/>
            <a:chExt cx="1371353" cy="1368913"/>
          </a:xfrm>
        </p:grpSpPr>
        <p:sp>
          <p:nvSpPr>
            <p:cNvPr id="55" name="Shape 14336"/>
            <p:cNvSpPr/>
            <p:nvPr/>
          </p:nvSpPr>
          <p:spPr>
            <a:xfrm rot="18900000">
              <a:off x="2036548" y="3009319"/>
              <a:ext cx="1371353" cy="1368913"/>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solidFill>
              <a:schemeClr val="accent3">
                <a:lumMod val="60000"/>
                <a:lumOff val="4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56" name="TextBox 55"/>
            <p:cNvSpPr txBox="1"/>
            <p:nvPr/>
          </p:nvSpPr>
          <p:spPr>
            <a:xfrm>
              <a:off x="2515394" y="3283169"/>
              <a:ext cx="412292" cy="584775"/>
            </a:xfrm>
            <a:prstGeom prst="rect">
              <a:avLst/>
            </a:prstGeom>
            <a:noFill/>
          </p:spPr>
          <p:txBody>
            <a:bodyPr wrap="none" rtlCol="0">
              <a:spAutoFit/>
            </a:bodyPr>
            <a:lstStyle/>
            <a:p>
              <a:r>
                <a:rPr lang="en-US" altLang="zh-CN" sz="3200" dirty="0" smtClean="0"/>
                <a:t>6</a:t>
              </a:r>
              <a:endParaRPr lang="zh-CN" altLang="en-US" sz="3200" dirty="0"/>
            </a:p>
          </p:txBody>
        </p:sp>
      </p:grpSp>
      <p:sp>
        <p:nvSpPr>
          <p:cNvPr id="57" name="Shape 14341"/>
          <p:cNvSpPr/>
          <p:nvPr/>
        </p:nvSpPr>
        <p:spPr>
          <a:xfrm rot="18900000">
            <a:off x="8704869" y="3865573"/>
            <a:ext cx="1186237" cy="118623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cxnSp>
        <p:nvCxnSpPr>
          <p:cNvPr id="58" name="直接连接符 57"/>
          <p:cNvCxnSpPr/>
          <p:nvPr/>
        </p:nvCxnSpPr>
        <p:spPr>
          <a:xfrm>
            <a:off x="2972594" y="2420144"/>
            <a:ext cx="29718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505994" y="4325144"/>
            <a:ext cx="43200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1000"/>
                                        <p:tgtEl>
                                          <p:spTgt spid="37"/>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1000"/>
                                        <p:tgtEl>
                                          <p:spTgt spid="58"/>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6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1000"/>
                                        <p:tgtEl>
                                          <p:spTgt spid="41"/>
                                        </p:tgtEl>
                                      </p:cBhvr>
                                    </p:animEffect>
                                  </p:childTnLst>
                                </p:cTn>
                              </p:par>
                            </p:childTnLst>
                          </p:cTn>
                        </p:par>
                        <p:par>
                          <p:cTn id="28" fill="hold">
                            <p:stCondLst>
                              <p:cond delay="7500"/>
                            </p:stCondLst>
                            <p:childTnLst>
                              <p:par>
                                <p:cTn id="29" presetID="22" presetClass="entr" presetSubtype="8"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1000"/>
                                        <p:tgtEl>
                                          <p:spTgt spid="59"/>
                                        </p:tgtEl>
                                      </p:cBhvr>
                                    </p:animEffect>
                                  </p:childTnLst>
                                </p:cTn>
                              </p:par>
                            </p:childTnLst>
                          </p:cTn>
                        </p:par>
                        <p:par>
                          <p:cTn id="32" fill="hold">
                            <p:stCondLst>
                              <p:cond delay="8500"/>
                            </p:stCondLst>
                            <p:childTnLst>
                              <p:par>
                                <p:cTn id="33" presetID="22" presetClass="entr" presetSubtype="2"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1000"/>
                                        <p:tgtEl>
                                          <p:spTgt spid="19"/>
                                        </p:tgtEl>
                                      </p:cBhvr>
                                    </p:animEffect>
                                  </p:childTnLst>
                                </p:cTn>
                              </p:par>
                            </p:childTnLst>
                          </p:cTn>
                        </p:par>
                        <p:par>
                          <p:cTn id="36" fill="hold">
                            <p:stCondLst>
                              <p:cond delay="9500"/>
                            </p:stCondLst>
                            <p:childTnLst>
                              <p:par>
                                <p:cTn id="37" presetID="22" presetClass="entr" presetSubtype="8"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7"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 name="矩形 5"/>
          <p:cNvSpPr>
            <a:spLocks noChangeArrowheads="1"/>
          </p:cNvSpPr>
          <p:nvPr/>
        </p:nvSpPr>
        <p:spPr bwMode="auto">
          <a:xfrm>
            <a:off x="1067594" y="1353344"/>
            <a:ext cx="7004472" cy="2971800"/>
          </a:xfrm>
          <a:prstGeom prst="rect">
            <a:avLst/>
          </a:prstGeom>
          <a:solidFill>
            <a:schemeClr val="accent2">
              <a:lumMod val="20000"/>
              <a:lumOff val="80000"/>
            </a:schemeClr>
          </a:solidFill>
          <a:ln w="19050">
            <a:solidFill>
              <a:srgbClr val="0067B4"/>
            </a:solidFill>
            <a:bevel/>
            <a:headEnd/>
            <a:tailEnd/>
          </a:ln>
        </p:spPr>
        <p:txBody>
          <a:bodyPr lIns="68589" tIns="34295" rIns="68589" bIns="34295" anchor="ctr"/>
          <a:lstStyle/>
          <a:p>
            <a:pPr algn="ctr"/>
            <a:endParaRPr lang="zh-CN" altLang="zh-CN" dirty="0">
              <a:solidFill>
                <a:schemeClr val="accent1">
                  <a:lumMod val="50000"/>
                  <a:lumOff val="50000"/>
                </a:schemeClr>
              </a:solidFill>
              <a:latin typeface="宋体" pitchFamily="2" charset="-122"/>
              <a:sym typeface="宋体" pitchFamily="2" charset="-122"/>
            </a:endParaRPr>
          </a:p>
        </p:txBody>
      </p:sp>
      <p:sp>
        <p:nvSpPr>
          <p:cNvPr id="28" name="Rectangle 11"/>
          <p:cNvSpPr>
            <a:spLocks noChangeArrowheads="1"/>
          </p:cNvSpPr>
          <p:nvPr/>
        </p:nvSpPr>
        <p:spPr bwMode="auto">
          <a:xfrm>
            <a:off x="1219994" y="1505744"/>
            <a:ext cx="6629400" cy="2658606"/>
          </a:xfrm>
          <a:prstGeom prst="rect">
            <a:avLst/>
          </a:prstGeom>
          <a:noFill/>
          <a:ln w="9525" cap="flat" cmpd="sng">
            <a:noFill/>
            <a:bevel/>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50000"/>
              </a:lnSpc>
            </a:pPr>
            <a:r>
              <a:rPr lang="en-US" altLang="zh-CN" sz="2800" dirty="0" smtClean="0"/>
              <a:t>       </a:t>
            </a:r>
            <a:r>
              <a:rPr lang="zh-CN" altLang="zh-CN" sz="2800" dirty="0" smtClean="0">
                <a:solidFill>
                  <a:srgbClr val="FF0000"/>
                </a:solidFill>
              </a:rPr>
              <a:t>批评</a:t>
            </a:r>
            <a:r>
              <a:rPr lang="zh-CN" altLang="zh-CN" sz="2800" dirty="0" smtClean="0"/>
              <a:t>和</a:t>
            </a:r>
            <a:r>
              <a:rPr lang="zh-CN" altLang="zh-CN" sz="2800" dirty="0" smtClean="0">
                <a:solidFill>
                  <a:srgbClr val="FF0000"/>
                </a:solidFill>
              </a:rPr>
              <a:t>自我批评</a:t>
            </a:r>
            <a:r>
              <a:rPr lang="zh-CN" altLang="zh-CN" sz="2800" dirty="0" smtClean="0"/>
              <a:t>是中国共产党在长期的革命和建设实践中形成的优良作风，是改进工作方法、提高工作水平、保证事业健康发展的重要而不可或缺的办法。</a:t>
            </a:r>
            <a:endParaRPr lang="zh-CN" altLang="en-US" sz="2800" b="0" dirty="0">
              <a:solidFill>
                <a:schemeClr val="accent3">
                  <a:lumMod val="75000"/>
                </a:schemeClr>
              </a:solidFill>
              <a:latin typeface="微软雅黑" pitchFamily="34" charset="-122"/>
              <a:ea typeface="微软雅黑" pitchFamily="34" charset="-122"/>
              <a:sym typeface="微软雅黑" pitchFamily="34" charset="-122"/>
            </a:endParaRPr>
          </a:p>
        </p:txBody>
      </p:sp>
      <p:grpSp>
        <p:nvGrpSpPr>
          <p:cNvPr id="2" name="组合 22"/>
          <p:cNvGrpSpPr/>
          <p:nvPr/>
        </p:nvGrpSpPr>
        <p:grpSpPr>
          <a:xfrm>
            <a:off x="533400" y="144332"/>
            <a:ext cx="8612188" cy="599412"/>
            <a:chOff x="533400" y="144332"/>
            <a:chExt cx="8612188" cy="599412"/>
          </a:xfrm>
        </p:grpSpPr>
        <p:sp>
          <p:nvSpPr>
            <p:cNvPr id="10"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12" name="直接连接符 11"/>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18" name="矩形 17"/>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 xmlns:p14="http://schemas.microsoft.com/office/powerpoint/2010/main" val="334045182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37"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Effect transition="in" filter="barn(outVertical)">
                                      <p:cBhvr>
                                        <p:cTn id="10" dur="500"/>
                                        <p:tgtEl>
                                          <p:spTgt spid="27"/>
                                        </p:tgtEl>
                                      </p:cBhvr>
                                    </p:animEffect>
                                  </p:childTnLst>
                                </p:cTn>
                              </p:par>
                            </p:childTnLst>
                          </p:cTn>
                        </p:par>
                        <p:par>
                          <p:cTn id="11" fill="hold">
                            <p:stCondLst>
                              <p:cond delay="900"/>
                            </p:stCondLst>
                            <p:childTnLst>
                              <p:par>
                                <p:cTn id="12" presetID="14" presetClass="entr" presetSubtype="10" fill="hold"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4" dur="1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464003" y="1658144"/>
            <a:ext cx="4242391" cy="523220"/>
          </a:xfrm>
          <a:prstGeom prst="rect">
            <a:avLst/>
          </a:prstGeom>
          <a:noFill/>
        </p:spPr>
        <p:txBody>
          <a:bodyPr wrap="square" rtlCol="0">
            <a:spAutoFit/>
          </a:bodyPr>
          <a:lstStyle/>
          <a:p>
            <a:pPr algn="just" latinLnBrk="1"/>
            <a:r>
              <a:rPr lang="zh-CN" altLang="zh-CN" sz="2800" dirty="0" smtClean="0"/>
              <a:t>讲求原则方式是上策</a:t>
            </a:r>
            <a:endParaRPr lang="zh-CN" altLang="zh-CN" sz="2800" dirty="0"/>
          </a:p>
        </p:txBody>
      </p:sp>
      <p:sp>
        <p:nvSpPr>
          <p:cNvPr id="21" name="TextBox 20"/>
          <p:cNvSpPr txBox="1"/>
          <p:nvPr/>
        </p:nvSpPr>
        <p:spPr>
          <a:xfrm>
            <a:off x="3505994" y="3486944"/>
            <a:ext cx="4242391" cy="523220"/>
          </a:xfrm>
          <a:prstGeom prst="rect">
            <a:avLst/>
          </a:prstGeom>
          <a:noFill/>
        </p:spPr>
        <p:txBody>
          <a:bodyPr wrap="square" rtlCol="0">
            <a:spAutoFit/>
          </a:bodyPr>
          <a:lstStyle/>
          <a:p>
            <a:pPr algn="just" latinLnBrk="1"/>
            <a:r>
              <a:rPr lang="zh-CN" altLang="zh-CN" sz="2800" dirty="0" smtClean="0"/>
              <a:t>切实整改是最终目的</a:t>
            </a:r>
            <a:endParaRPr lang="zh-CN" altLang="zh-CN" sz="2800" dirty="0"/>
          </a:p>
        </p:txBody>
      </p:sp>
      <p:grpSp>
        <p:nvGrpSpPr>
          <p:cNvPr id="2" name="组合 42"/>
          <p:cNvGrpSpPr/>
          <p:nvPr/>
        </p:nvGrpSpPr>
        <p:grpSpPr>
          <a:xfrm>
            <a:off x="381794" y="144332"/>
            <a:ext cx="8612188" cy="599412"/>
            <a:chOff x="533400" y="144332"/>
            <a:chExt cx="8612188" cy="599412"/>
          </a:xfrm>
        </p:grpSpPr>
        <p:sp>
          <p:nvSpPr>
            <p:cNvPr id="44" name="矩形 3"/>
            <p:cNvSpPr>
              <a:spLocks noChangeArrowheads="1"/>
            </p:cNvSpPr>
            <p:nvPr/>
          </p:nvSpPr>
          <p:spPr bwMode="auto">
            <a:xfrm>
              <a:off x="990600" y="144332"/>
              <a:ext cx="556260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四、</a:t>
              </a:r>
              <a:r>
                <a:rPr lang="zh-CN" altLang="zh-CN" sz="2800" dirty="0" smtClean="0"/>
                <a:t>如何开展好批评与自我批评？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52" name="直接连接符 51"/>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6" name="直接连接符 45"/>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48" name="矩形 47"/>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6" name="直接连接符 35"/>
          <p:cNvCxnSpPr/>
          <p:nvPr/>
        </p:nvCxnSpPr>
        <p:spPr>
          <a:xfrm>
            <a:off x="2464003" y="2267744"/>
            <a:ext cx="36000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353594" y="4172744"/>
            <a:ext cx="3600000" cy="0"/>
          </a:xfrm>
          <a:prstGeom prst="line">
            <a:avLst/>
          </a:prstGeom>
          <a:ln w="19050">
            <a:solidFill>
              <a:schemeClr val="accent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Shape 14341"/>
          <p:cNvSpPr/>
          <p:nvPr/>
        </p:nvSpPr>
        <p:spPr>
          <a:xfrm rot="18900000">
            <a:off x="-180978" y="2085972"/>
            <a:ext cx="961957" cy="96195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grpSp>
        <p:nvGrpSpPr>
          <p:cNvPr id="39" name="组合 38"/>
          <p:cNvGrpSpPr/>
          <p:nvPr/>
        </p:nvGrpSpPr>
        <p:grpSpPr>
          <a:xfrm>
            <a:off x="6172994" y="1353344"/>
            <a:ext cx="1247186" cy="1247186"/>
            <a:chOff x="7421895" y="1459246"/>
            <a:chExt cx="1247186" cy="1247186"/>
          </a:xfrm>
        </p:grpSpPr>
        <p:sp>
          <p:nvSpPr>
            <p:cNvPr id="40" name="Shape 14331"/>
            <p:cNvSpPr/>
            <p:nvPr/>
          </p:nvSpPr>
          <p:spPr>
            <a:xfrm rot="18900000">
              <a:off x="7421895" y="1459246"/>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solidFill>
              <a:schemeClr val="accent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41" name="TextBox 40"/>
            <p:cNvSpPr txBox="1"/>
            <p:nvPr/>
          </p:nvSpPr>
          <p:spPr>
            <a:xfrm>
              <a:off x="7799703" y="1734345"/>
              <a:ext cx="412292" cy="584775"/>
            </a:xfrm>
            <a:prstGeom prst="rect">
              <a:avLst/>
            </a:prstGeom>
            <a:noFill/>
          </p:spPr>
          <p:txBody>
            <a:bodyPr wrap="none" rtlCol="0">
              <a:spAutoFit/>
            </a:bodyPr>
            <a:lstStyle/>
            <a:p>
              <a:r>
                <a:rPr lang="en-US" altLang="zh-CN" sz="3200" dirty="0" smtClean="0"/>
                <a:t>7</a:t>
              </a:r>
              <a:endParaRPr lang="zh-CN" altLang="en-US" sz="3200" dirty="0"/>
            </a:p>
          </p:txBody>
        </p:sp>
      </p:grpSp>
      <p:grpSp>
        <p:nvGrpSpPr>
          <p:cNvPr id="43" name="组合 42"/>
          <p:cNvGrpSpPr/>
          <p:nvPr/>
        </p:nvGrpSpPr>
        <p:grpSpPr>
          <a:xfrm>
            <a:off x="1372394" y="3182144"/>
            <a:ext cx="1371353" cy="1368913"/>
            <a:chOff x="2036548" y="3009319"/>
            <a:chExt cx="1371353" cy="1368913"/>
          </a:xfrm>
        </p:grpSpPr>
        <p:sp>
          <p:nvSpPr>
            <p:cNvPr id="45" name="Shape 14336"/>
            <p:cNvSpPr/>
            <p:nvPr/>
          </p:nvSpPr>
          <p:spPr>
            <a:xfrm rot="18900000">
              <a:off x="2036548" y="3009319"/>
              <a:ext cx="1371353" cy="1368913"/>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solidFill>
              <a:schemeClr val="accent3">
                <a:lumMod val="60000"/>
                <a:lumOff val="4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47" name="TextBox 46"/>
            <p:cNvSpPr txBox="1"/>
            <p:nvPr/>
          </p:nvSpPr>
          <p:spPr>
            <a:xfrm>
              <a:off x="2515394" y="3283169"/>
              <a:ext cx="412292" cy="584775"/>
            </a:xfrm>
            <a:prstGeom prst="rect">
              <a:avLst/>
            </a:prstGeom>
            <a:noFill/>
          </p:spPr>
          <p:txBody>
            <a:bodyPr wrap="none" rtlCol="0">
              <a:spAutoFit/>
            </a:bodyPr>
            <a:lstStyle/>
            <a:p>
              <a:r>
                <a:rPr lang="en-US" altLang="zh-CN" sz="3200" dirty="0" smtClean="0"/>
                <a:t>8</a:t>
              </a:r>
              <a:endParaRPr lang="zh-CN" altLang="en-US" sz="3200" dirty="0"/>
            </a:p>
          </p:txBody>
        </p:sp>
      </p:grpSp>
      <p:sp>
        <p:nvSpPr>
          <p:cNvPr id="55" name="Shape 14341"/>
          <p:cNvSpPr/>
          <p:nvPr/>
        </p:nvSpPr>
        <p:spPr>
          <a:xfrm rot="18900000">
            <a:off x="8552469" y="3713173"/>
            <a:ext cx="1186237" cy="1186237"/>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childTnLst>
                          </p:cTn>
                        </p:par>
                        <p:par>
                          <p:cTn id="16" fill="hold">
                            <p:stCondLst>
                              <p:cond delay="4500"/>
                            </p:stCondLst>
                            <p:childTnLst>
                              <p:par>
                                <p:cTn id="17" presetID="22"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1000"/>
                                        <p:tgtEl>
                                          <p:spTgt spid="36"/>
                                        </p:tgtEl>
                                      </p:cBhvr>
                                    </p:animEffect>
                                  </p:childTnLst>
                                </p:cTn>
                              </p:par>
                            </p:childTnLst>
                          </p:cTn>
                        </p:par>
                        <p:par>
                          <p:cTn id="20" fill="hold">
                            <p:stCondLst>
                              <p:cond delay="550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1000"/>
                                        <p:tgtEl>
                                          <p:spTgt spid="20"/>
                                        </p:tgtEl>
                                      </p:cBhvr>
                                    </p:animEffect>
                                  </p:childTnLst>
                                </p:cTn>
                              </p:par>
                            </p:childTnLst>
                          </p:cTn>
                        </p:par>
                        <p:par>
                          <p:cTn id="24" fill="hold">
                            <p:stCondLst>
                              <p:cond delay="6500"/>
                            </p:stCondLst>
                            <p:childTnLst>
                              <p:par>
                                <p:cTn id="25" presetID="10"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childTnLst>
                          </p:cTn>
                        </p:par>
                        <p:par>
                          <p:cTn id="28" fill="hold">
                            <p:stCondLst>
                              <p:cond delay="7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1000"/>
                                        <p:tgtEl>
                                          <p:spTgt spid="37"/>
                                        </p:tgtEl>
                                      </p:cBhvr>
                                    </p:animEffect>
                                  </p:childTnLst>
                                </p:cTn>
                              </p:par>
                            </p:childTnLst>
                          </p:cTn>
                        </p:par>
                        <p:par>
                          <p:cTn id="32" fill="hold">
                            <p:stCondLst>
                              <p:cond delay="8500"/>
                            </p:stCondLst>
                            <p:childTnLst>
                              <p:par>
                                <p:cTn id="33" presetID="22" presetClass="entr" presetSubtype="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1000"/>
                                        <p:tgtEl>
                                          <p:spTgt spid="21"/>
                                        </p:tgtEl>
                                      </p:cBhvr>
                                    </p:animEffect>
                                  </p:childTnLst>
                                </p:cTn>
                              </p:par>
                            </p:childTnLst>
                          </p:cTn>
                        </p:par>
                        <p:par>
                          <p:cTn id="36" fill="hold">
                            <p:stCondLst>
                              <p:cond delay="95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8" grpId="0" animBg="1"/>
      <p:bldP spid="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5594" y="1124744"/>
            <a:ext cx="8535194" cy="3477875"/>
          </a:xfrm>
          <a:prstGeom prst="rect">
            <a:avLst/>
          </a:prstGeom>
          <a:noFill/>
        </p:spPr>
        <p:txBody>
          <a:bodyPr wrap="square" rtlCol="0">
            <a:spAutoFit/>
          </a:bodyPr>
          <a:lstStyle/>
          <a:p>
            <a:pPr algn="just">
              <a:lnSpc>
                <a:spcPts val="4400"/>
              </a:lnSpc>
            </a:pPr>
            <a:r>
              <a:rPr lang="en-US" altLang="zh-CN" sz="2800" b="0" dirty="0" smtClean="0">
                <a:latin typeface="+mn-ea"/>
                <a:ea typeface="+mn-ea"/>
              </a:rPr>
              <a:t>    </a:t>
            </a:r>
            <a:r>
              <a:rPr lang="zh-CN" altLang="zh-CN" sz="2800" b="0" dirty="0" smtClean="0">
                <a:latin typeface="+mn-ea"/>
                <a:ea typeface="+mn-ea"/>
              </a:rPr>
              <a:t>坚决打消“</a:t>
            </a:r>
            <a:r>
              <a:rPr lang="zh-CN" altLang="zh-CN" sz="2800" dirty="0" smtClean="0">
                <a:solidFill>
                  <a:srgbClr val="FF0000"/>
                </a:solidFill>
                <a:latin typeface="+mn-ea"/>
                <a:ea typeface="+mn-ea"/>
              </a:rPr>
              <a:t>自我批评怕丢面子、批评上级怕穿小鞋、批评同级怕伤和气、批评下级怕得罪人</a:t>
            </a:r>
            <a:r>
              <a:rPr lang="zh-CN" altLang="zh-CN" sz="2800" b="0" dirty="0" smtClean="0">
                <a:latin typeface="+mn-ea"/>
                <a:ea typeface="+mn-ea"/>
              </a:rPr>
              <a:t>”等顾虑，深刻剖析和检查自己，诚恳开展相互批评，敢于揭短和亮丑，敢于正视矛盾和问题，敢于触及思想和灵魂，真正使批评与自我批评的优良传统得到回归，激发创建一流高职院校内生动力。</a:t>
            </a:r>
            <a:endParaRPr lang="zh-CN" altLang="zh-CN" sz="2800" b="0" dirty="0">
              <a:latin typeface="+mn-ea"/>
              <a:ea typeface="+mn-ea"/>
            </a:endParaRPr>
          </a:p>
        </p:txBody>
      </p:sp>
      <p:grpSp>
        <p:nvGrpSpPr>
          <p:cNvPr id="19" name="组合 18"/>
          <p:cNvGrpSpPr/>
          <p:nvPr/>
        </p:nvGrpSpPr>
        <p:grpSpPr>
          <a:xfrm>
            <a:off x="381794" y="144332"/>
            <a:ext cx="8612188" cy="599412"/>
            <a:chOff x="533400" y="144332"/>
            <a:chExt cx="8612188" cy="599412"/>
          </a:xfrm>
        </p:grpSpPr>
        <p:sp>
          <p:nvSpPr>
            <p:cNvPr id="20" name="矩形 3"/>
            <p:cNvSpPr>
              <a:spLocks noChangeArrowheads="1"/>
            </p:cNvSpPr>
            <p:nvPr/>
          </p:nvSpPr>
          <p:spPr bwMode="auto">
            <a:xfrm>
              <a:off x="990600" y="144332"/>
              <a:ext cx="5562600"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800" dirty="0" smtClean="0"/>
                <a:t>四、</a:t>
              </a:r>
              <a:r>
                <a:rPr lang="zh-CN" altLang="zh-CN" sz="2800" dirty="0" smtClean="0"/>
                <a:t>如何开展好批评与自我批评？</a:t>
              </a:r>
              <a:endParaRPr lang="zh-CN" altLang="zh-CN" sz="2800" dirty="0"/>
            </a:p>
          </p:txBody>
        </p:sp>
        <p:grpSp>
          <p:nvGrpSpPr>
            <p:cNvPr id="21" name="组合 10"/>
            <p:cNvGrpSpPr/>
            <p:nvPr/>
          </p:nvGrpSpPr>
          <p:grpSpPr>
            <a:xfrm>
              <a:off x="575653" y="178669"/>
              <a:ext cx="263341" cy="395013"/>
              <a:chOff x="5284519" y="1508166"/>
              <a:chExt cx="213756" cy="427512"/>
            </a:xfrm>
          </p:grpSpPr>
          <p:cxnSp>
            <p:nvCxnSpPr>
              <p:cNvPr id="44" name="直接连接符 43"/>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9" name="组合 16"/>
            <p:cNvGrpSpPr/>
            <p:nvPr/>
          </p:nvGrpSpPr>
          <p:grpSpPr>
            <a:xfrm flipV="1">
              <a:off x="533400" y="667544"/>
              <a:ext cx="7544594" cy="76200"/>
              <a:chOff x="254044" y="-1008856"/>
              <a:chExt cx="7290550" cy="156708"/>
            </a:xfrm>
          </p:grpSpPr>
          <p:sp>
            <p:nvSpPr>
              <p:cNvPr id="40" name="矩形 39"/>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srcRect/>
          <a:stretch>
            <a:fillRect/>
          </a:stretch>
        </p:blipFill>
        <p:spPr bwMode="auto">
          <a:xfrm>
            <a:off x="3429794" y="3105944"/>
            <a:ext cx="6400800" cy="1471623"/>
          </a:xfrm>
          <a:prstGeom prst="rect">
            <a:avLst/>
          </a:prstGeom>
          <a:noFill/>
          <a:ln w="9525">
            <a:noFill/>
            <a:miter lim="800000"/>
            <a:headEnd/>
            <a:tailEnd/>
          </a:ln>
          <a:effectLst/>
        </p:spPr>
      </p:pic>
      <p:pic>
        <p:nvPicPr>
          <p:cNvPr id="66" name="Picture 4" descr="C:\Users\Administrator\Desktop\团队人员.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3976"/>
          <a:stretch/>
        </p:blipFill>
        <p:spPr bwMode="auto">
          <a:xfrm>
            <a:off x="0" y="2343944"/>
            <a:ext cx="3560810" cy="22812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组合 72"/>
          <p:cNvGrpSpPr/>
          <p:nvPr/>
        </p:nvGrpSpPr>
        <p:grpSpPr>
          <a:xfrm>
            <a:off x="4711113" y="1581944"/>
            <a:ext cx="1004681" cy="866105"/>
            <a:chOff x="5715794" y="3294305"/>
            <a:chExt cx="1004681" cy="866105"/>
          </a:xfrm>
        </p:grpSpPr>
        <p:sp>
          <p:nvSpPr>
            <p:cNvPr id="74" name="六边形 73"/>
            <p:cNvSpPr/>
            <p:nvPr/>
          </p:nvSpPr>
          <p:spPr>
            <a:xfrm>
              <a:off x="5715794" y="3294305"/>
              <a:ext cx="1004681" cy="866105"/>
            </a:xfrm>
            <a:prstGeom prst="hexagon">
              <a:avLst/>
            </a:prstGeom>
            <a:solidFill>
              <a:srgbClr val="0282D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5" name="矩形 74"/>
            <p:cNvSpPr/>
            <p:nvPr/>
          </p:nvSpPr>
          <p:spPr>
            <a:xfrm>
              <a:off x="5842915" y="3412452"/>
              <a:ext cx="750438" cy="584775"/>
            </a:xfrm>
            <a:prstGeom prst="rect">
              <a:avLst/>
            </a:prstGeom>
          </p:spPr>
          <p:txBody>
            <a:bodyPr wrap="square">
              <a:spAutoFit/>
            </a:bodyPr>
            <a:lstStyle/>
            <a:p>
              <a:r>
                <a:rPr lang="zh-CN" altLang="en-US" sz="3200" dirty="0" smtClean="0">
                  <a:solidFill>
                    <a:schemeClr val="bg1"/>
                  </a:solidFill>
                  <a:latin typeface="微软雅黑" pitchFamily="34" charset="-122"/>
                  <a:ea typeface="微软雅黑" pitchFamily="34" charset="-122"/>
                </a:rPr>
                <a:t>聆</a:t>
              </a:r>
              <a:endParaRPr lang="zh-CN" altLang="en-US" sz="3200" dirty="0">
                <a:solidFill>
                  <a:schemeClr val="bg1"/>
                </a:solidFill>
                <a:latin typeface="微软雅黑" pitchFamily="34" charset="-122"/>
                <a:ea typeface="微软雅黑" pitchFamily="34" charset="-122"/>
              </a:endParaRPr>
            </a:p>
          </p:txBody>
        </p:sp>
      </p:grpSp>
      <p:grpSp>
        <p:nvGrpSpPr>
          <p:cNvPr id="7" name="组合 78"/>
          <p:cNvGrpSpPr/>
          <p:nvPr/>
        </p:nvGrpSpPr>
        <p:grpSpPr>
          <a:xfrm>
            <a:off x="3568113" y="2115344"/>
            <a:ext cx="1004681" cy="866105"/>
            <a:chOff x="4782485" y="3605588"/>
            <a:chExt cx="1004681" cy="866105"/>
          </a:xfrm>
        </p:grpSpPr>
        <p:sp>
          <p:nvSpPr>
            <p:cNvPr id="81" name="六边形 80"/>
            <p:cNvSpPr/>
            <p:nvPr/>
          </p:nvSpPr>
          <p:spPr>
            <a:xfrm>
              <a:off x="4782485" y="3605588"/>
              <a:ext cx="1004681" cy="866105"/>
            </a:xfrm>
            <a:prstGeom prst="hexagon">
              <a:avLst/>
            </a:prstGeom>
            <a:solidFill>
              <a:srgbClr val="009BD2"/>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2" name="矩形 81"/>
            <p:cNvSpPr/>
            <p:nvPr/>
          </p:nvSpPr>
          <p:spPr>
            <a:xfrm>
              <a:off x="4896243" y="3735618"/>
              <a:ext cx="813558" cy="584775"/>
            </a:xfrm>
            <a:prstGeom prst="rect">
              <a:avLst/>
            </a:prstGeom>
          </p:spPr>
          <p:txBody>
            <a:bodyPr wrap="square">
              <a:spAutoFit/>
            </a:bodyPr>
            <a:lstStyle/>
            <a:p>
              <a:r>
                <a:rPr lang="zh-CN" altLang="en-US" sz="3200" dirty="0" smtClean="0">
                  <a:solidFill>
                    <a:schemeClr val="bg1"/>
                  </a:solidFill>
                  <a:latin typeface="微软雅黑" pitchFamily="34" charset="-122"/>
                  <a:ea typeface="微软雅黑" pitchFamily="34" charset="-122"/>
                </a:rPr>
                <a:t>谢</a:t>
              </a:r>
              <a:endParaRPr lang="zh-CN" altLang="en-US" sz="3200" dirty="0">
                <a:solidFill>
                  <a:schemeClr val="bg1"/>
                </a:solidFill>
                <a:latin typeface="微软雅黑" pitchFamily="34" charset="-122"/>
                <a:ea typeface="微软雅黑" pitchFamily="34" charset="-122"/>
              </a:endParaRPr>
            </a:p>
          </p:txBody>
        </p:sp>
      </p:grpSp>
      <p:grpSp>
        <p:nvGrpSpPr>
          <p:cNvPr id="8" name="组合 82"/>
          <p:cNvGrpSpPr/>
          <p:nvPr/>
        </p:nvGrpSpPr>
        <p:grpSpPr>
          <a:xfrm>
            <a:off x="2501313" y="1505744"/>
            <a:ext cx="1004681" cy="866105"/>
            <a:chOff x="1600994" y="1429544"/>
            <a:chExt cx="1004681" cy="866105"/>
          </a:xfrm>
        </p:grpSpPr>
        <p:sp>
          <p:nvSpPr>
            <p:cNvPr id="84" name="六边形 83"/>
            <p:cNvSpPr/>
            <p:nvPr/>
          </p:nvSpPr>
          <p:spPr>
            <a:xfrm>
              <a:off x="1600994" y="1429544"/>
              <a:ext cx="1004681" cy="866105"/>
            </a:xfrm>
            <a:prstGeom prst="hexagon">
              <a:avLst/>
            </a:prstGeom>
            <a:solidFill>
              <a:srgbClr val="00B0F0"/>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5" name="矩形 84"/>
            <p:cNvSpPr/>
            <p:nvPr/>
          </p:nvSpPr>
          <p:spPr>
            <a:xfrm>
              <a:off x="1677194" y="1581944"/>
              <a:ext cx="870930" cy="584775"/>
            </a:xfrm>
            <a:prstGeom prst="rect">
              <a:avLst/>
            </a:prstGeom>
          </p:spPr>
          <p:txBody>
            <a:bodyPr wrap="square">
              <a:spAutoFit/>
            </a:bodyPr>
            <a:lstStyle/>
            <a:p>
              <a:r>
                <a:rPr lang="zh-CN" altLang="en-US" sz="3200" dirty="0" smtClean="0">
                  <a:solidFill>
                    <a:schemeClr val="bg1"/>
                  </a:solidFill>
                  <a:latin typeface="微软雅黑" pitchFamily="34" charset="-122"/>
                  <a:ea typeface="微软雅黑" pitchFamily="34" charset="-122"/>
                </a:rPr>
                <a:t>谢</a:t>
              </a:r>
              <a:endParaRPr lang="zh-CN" altLang="en-US" sz="3200" dirty="0">
                <a:solidFill>
                  <a:schemeClr val="bg1"/>
                </a:solidFill>
                <a:latin typeface="微软雅黑" pitchFamily="34" charset="-122"/>
                <a:ea typeface="微软雅黑" pitchFamily="34" charset="-122"/>
              </a:endParaRPr>
            </a:p>
          </p:txBody>
        </p:sp>
      </p:grpSp>
      <p:grpSp>
        <p:nvGrpSpPr>
          <p:cNvPr id="9" name="组合 85"/>
          <p:cNvGrpSpPr/>
          <p:nvPr/>
        </p:nvGrpSpPr>
        <p:grpSpPr>
          <a:xfrm>
            <a:off x="5777913" y="2191544"/>
            <a:ext cx="1004681" cy="866105"/>
            <a:chOff x="6539913" y="3867943"/>
            <a:chExt cx="1004681" cy="866105"/>
          </a:xfrm>
        </p:grpSpPr>
        <p:sp>
          <p:nvSpPr>
            <p:cNvPr id="94" name="六边形 93"/>
            <p:cNvSpPr/>
            <p:nvPr/>
          </p:nvSpPr>
          <p:spPr>
            <a:xfrm>
              <a:off x="6539913" y="3867943"/>
              <a:ext cx="1004681" cy="866105"/>
            </a:xfrm>
            <a:prstGeom prst="hexagon">
              <a:avLst/>
            </a:prstGeom>
            <a:solidFill>
              <a:srgbClr val="0067B4"/>
            </a:solidFill>
            <a:ln>
              <a:solidFill>
                <a:schemeClr val="accent4">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5" name="矩形 94"/>
            <p:cNvSpPr/>
            <p:nvPr/>
          </p:nvSpPr>
          <p:spPr>
            <a:xfrm>
              <a:off x="6678081" y="3967827"/>
              <a:ext cx="750438" cy="584775"/>
            </a:xfrm>
            <a:prstGeom prst="rect">
              <a:avLst/>
            </a:prstGeom>
          </p:spPr>
          <p:txBody>
            <a:bodyPr wrap="square">
              <a:spAutoFit/>
            </a:bodyPr>
            <a:lstStyle/>
            <a:p>
              <a:r>
                <a:rPr lang="zh-CN" altLang="en-US" sz="3200" dirty="0" smtClean="0">
                  <a:solidFill>
                    <a:schemeClr val="bg1"/>
                  </a:solidFill>
                  <a:latin typeface="微软雅黑" pitchFamily="34" charset="-122"/>
                  <a:ea typeface="微软雅黑" pitchFamily="34" charset="-122"/>
                </a:rPr>
                <a:t>听</a:t>
              </a:r>
              <a:endParaRPr lang="zh-CN" altLang="en-US" sz="3200" dirty="0">
                <a:solidFill>
                  <a:schemeClr val="bg1"/>
                </a:solidFill>
                <a:latin typeface="微软雅黑" pitchFamily="34" charset="-122"/>
                <a:ea typeface="微软雅黑" pitchFamily="34" charset="-122"/>
              </a:endParaRPr>
            </a:p>
          </p:txBody>
        </p:sp>
      </p:grpSp>
      <p:sp>
        <p:nvSpPr>
          <p:cNvPr id="31" name="矩形 1"/>
          <p:cNvSpPr>
            <a:spLocks noChangeArrowheads="1"/>
          </p:cNvSpPr>
          <p:nvPr/>
        </p:nvSpPr>
        <p:spPr bwMode="auto">
          <a:xfrm>
            <a:off x="0" y="4325144"/>
            <a:ext cx="9144000" cy="818355"/>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16" name="矩形 15"/>
          <p:cNvSpPr/>
          <p:nvPr/>
        </p:nvSpPr>
        <p:spPr>
          <a:xfrm>
            <a:off x="0" y="0"/>
            <a:ext cx="9145588" cy="11247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57994" y="-170656"/>
            <a:ext cx="1446026" cy="1341044"/>
            <a:chOff x="3050912" y="3438396"/>
            <a:chExt cx="130991" cy="121481"/>
          </a:xfrm>
          <a:solidFill>
            <a:srgbClr val="FFFFFF">
              <a:alpha val="39000"/>
            </a:srgbClr>
          </a:solidFill>
        </p:grpSpPr>
        <p:sp>
          <p:nvSpPr>
            <p:cNvPr id="18" name="Freeform 324"/>
            <p:cNvSpPr>
              <a:spLocks/>
            </p:cNvSpPr>
            <p:nvPr/>
          </p:nvSpPr>
          <p:spPr bwMode="auto">
            <a:xfrm>
              <a:off x="3050912" y="3438396"/>
              <a:ext cx="53588" cy="121481"/>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19" name="Freeform 325"/>
            <p:cNvSpPr>
              <a:spLocks/>
            </p:cNvSpPr>
            <p:nvPr/>
          </p:nvSpPr>
          <p:spPr bwMode="auto">
            <a:xfrm>
              <a:off x="3127125" y="3438396"/>
              <a:ext cx="54778" cy="121481"/>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grpSp>
        <p:nvGrpSpPr>
          <p:cNvPr id="20" name="组合 19"/>
          <p:cNvGrpSpPr/>
          <p:nvPr/>
        </p:nvGrpSpPr>
        <p:grpSpPr>
          <a:xfrm flipH="1">
            <a:off x="7392988" y="3804044"/>
            <a:ext cx="1752600" cy="1341044"/>
            <a:chOff x="3050912" y="3438396"/>
            <a:chExt cx="130991" cy="121481"/>
          </a:xfrm>
          <a:solidFill>
            <a:srgbClr val="FFFFFF">
              <a:alpha val="39000"/>
            </a:srgbClr>
          </a:solidFill>
        </p:grpSpPr>
        <p:sp>
          <p:nvSpPr>
            <p:cNvPr id="21" name="Freeform 324"/>
            <p:cNvSpPr>
              <a:spLocks/>
            </p:cNvSpPr>
            <p:nvPr/>
          </p:nvSpPr>
          <p:spPr bwMode="auto">
            <a:xfrm>
              <a:off x="3050912" y="3438396"/>
              <a:ext cx="53588" cy="121481"/>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sp>
          <p:nvSpPr>
            <p:cNvPr id="22" name="Freeform 325"/>
            <p:cNvSpPr>
              <a:spLocks/>
            </p:cNvSpPr>
            <p:nvPr/>
          </p:nvSpPr>
          <p:spPr bwMode="auto">
            <a:xfrm>
              <a:off x="3127125" y="3438396"/>
              <a:ext cx="54778" cy="121481"/>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endParaRPr lang="zh-CN" altLang="en-US"/>
            </a:p>
          </p:txBody>
        </p:sp>
      </p:grpSp>
    </p:spTree>
    <p:extLst>
      <p:ext uri="{BB962C8B-B14F-4D97-AF65-F5344CB8AC3E}">
        <p14:creationId xmlns="" xmlns:p14="http://schemas.microsoft.com/office/powerpoint/2010/main" val="4242155625"/>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1000"/>
                                        <p:tgtEl>
                                          <p:spTgt spid="31"/>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fade">
                                      <p:cBhvr>
                                        <p:cTn id="14" dur="1000"/>
                                        <p:tgtEl>
                                          <p:spTgt spid="66"/>
                                        </p:tgtEl>
                                      </p:cBhvr>
                                    </p:animEffect>
                                    <p:anim calcmode="lin" valueType="num">
                                      <p:cBhvr>
                                        <p:cTn id="15" dur="1000" fill="hold"/>
                                        <p:tgtEl>
                                          <p:spTgt spid="66"/>
                                        </p:tgtEl>
                                        <p:attrNameLst>
                                          <p:attrName>ppt_x</p:attrName>
                                        </p:attrNameLst>
                                      </p:cBhvr>
                                      <p:tavLst>
                                        <p:tav tm="0">
                                          <p:val>
                                            <p:strVal val="#ppt_x"/>
                                          </p:val>
                                        </p:tav>
                                        <p:tav tm="100000">
                                          <p:val>
                                            <p:strVal val="#ppt_x"/>
                                          </p:val>
                                        </p:tav>
                                      </p:tavLst>
                                    </p:anim>
                                    <p:anim calcmode="lin" valueType="num">
                                      <p:cBhvr>
                                        <p:cTn id="16" dur="1000" fill="hold"/>
                                        <p:tgtEl>
                                          <p:spTgt spid="6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1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29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6602788" y="4172744"/>
            <a:ext cx="1146153" cy="813015"/>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a:extLst/>
        </p:spPr>
      </p:pic>
      <p:pic>
        <p:nvPicPr>
          <p:cNvPr id="33"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rot="854817">
            <a:off x="7823655" y="4215846"/>
            <a:ext cx="1244067" cy="788282"/>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5" name="TextBox 14"/>
          <p:cNvSpPr txBox="1"/>
          <p:nvPr/>
        </p:nvSpPr>
        <p:spPr>
          <a:xfrm>
            <a:off x="1219994" y="1419126"/>
            <a:ext cx="6553200" cy="1077218"/>
          </a:xfrm>
          <a:prstGeom prst="rect">
            <a:avLst/>
          </a:prstGeom>
          <a:noFill/>
        </p:spPr>
        <p:txBody>
          <a:bodyPr wrap="square" rtlCol="0">
            <a:spAutoFit/>
          </a:bodyPr>
          <a:lstStyle/>
          <a:p>
            <a:pPr algn="l"/>
            <a:r>
              <a:rPr lang="zh-CN" altLang="zh-CN" sz="3200" dirty="0" smtClean="0">
                <a:solidFill>
                  <a:srgbClr val="FF0000"/>
                </a:solidFill>
                <a:latin typeface="+mn-ea"/>
                <a:ea typeface="+mn-ea"/>
              </a:rPr>
              <a:t>批评</a:t>
            </a:r>
            <a:r>
              <a:rPr lang="en-US" altLang="zh-CN" sz="3200" dirty="0" smtClean="0">
                <a:solidFill>
                  <a:srgbClr val="FF0000"/>
                </a:solidFill>
                <a:latin typeface="+mn-ea"/>
                <a:ea typeface="+mn-ea"/>
              </a:rPr>
              <a:t>  </a:t>
            </a:r>
            <a:r>
              <a:rPr lang="zh-CN" altLang="zh-CN" sz="3200" dirty="0" smtClean="0">
                <a:latin typeface="+mn-ea"/>
                <a:ea typeface="+mn-ea"/>
              </a:rPr>
              <a:t>是对别人的缺点和错误提出意见</a:t>
            </a:r>
            <a:r>
              <a:rPr lang="en-US" altLang="zh-CN" sz="3200" dirty="0" smtClean="0">
                <a:latin typeface="+mn-ea"/>
                <a:ea typeface="+mn-ea"/>
              </a:rPr>
              <a:t>;</a:t>
            </a:r>
            <a:endParaRPr lang="zh-CN" altLang="en-US" sz="3200" dirty="0">
              <a:latin typeface="+mn-ea"/>
              <a:ea typeface="+mn-ea"/>
            </a:endParaRPr>
          </a:p>
        </p:txBody>
      </p:sp>
      <p:sp>
        <p:nvSpPr>
          <p:cNvPr id="16" name="TextBox 15"/>
          <p:cNvSpPr txBox="1"/>
          <p:nvPr/>
        </p:nvSpPr>
        <p:spPr>
          <a:xfrm>
            <a:off x="1829594" y="2790726"/>
            <a:ext cx="6934200" cy="1077218"/>
          </a:xfrm>
          <a:prstGeom prst="rect">
            <a:avLst/>
          </a:prstGeom>
          <a:noFill/>
        </p:spPr>
        <p:txBody>
          <a:bodyPr wrap="square" rtlCol="0">
            <a:spAutoFit/>
          </a:bodyPr>
          <a:lstStyle/>
          <a:p>
            <a:pPr algn="l"/>
            <a:r>
              <a:rPr lang="zh-CN" altLang="zh-CN" sz="3200" dirty="0" smtClean="0">
                <a:solidFill>
                  <a:srgbClr val="FF0000"/>
                </a:solidFill>
                <a:latin typeface="+mn-ea"/>
                <a:ea typeface="+mn-ea"/>
              </a:rPr>
              <a:t>自我批评</a:t>
            </a:r>
            <a:r>
              <a:rPr lang="en-US" altLang="zh-CN" sz="3200" dirty="0" smtClean="0">
                <a:solidFill>
                  <a:srgbClr val="FF0000"/>
                </a:solidFill>
                <a:latin typeface="+mn-ea"/>
                <a:ea typeface="+mn-ea"/>
              </a:rPr>
              <a:t>  </a:t>
            </a:r>
            <a:r>
              <a:rPr lang="zh-CN" altLang="zh-CN" sz="3200" dirty="0" smtClean="0">
                <a:latin typeface="+mn-ea"/>
                <a:ea typeface="+mn-ea"/>
              </a:rPr>
              <a:t>是对自身的缺点和错误进行查找和剖析。</a:t>
            </a:r>
            <a:endParaRPr lang="zh-CN" altLang="en-US" sz="3200" dirty="0">
              <a:latin typeface="+mn-ea"/>
              <a:ea typeface="+mn-ea"/>
            </a:endParaRPr>
          </a:p>
        </p:txBody>
      </p:sp>
      <p:sp>
        <p:nvSpPr>
          <p:cNvPr id="31" name="矩形 30"/>
          <p:cNvSpPr/>
          <p:nvPr/>
        </p:nvSpPr>
        <p:spPr>
          <a:xfrm>
            <a:off x="1031594" y="3105944"/>
            <a:ext cx="36000" cy="1600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10394" y="4517744"/>
            <a:ext cx="419100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533400" y="144332"/>
            <a:ext cx="8612188" cy="599412"/>
            <a:chOff x="533400" y="144332"/>
            <a:chExt cx="8612188" cy="599412"/>
          </a:xfrm>
        </p:grpSpPr>
        <p:sp>
          <p:nvSpPr>
            <p:cNvPr id="42"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43" name="组合 10"/>
            <p:cNvGrpSpPr/>
            <p:nvPr/>
          </p:nvGrpSpPr>
          <p:grpSpPr>
            <a:xfrm>
              <a:off x="575653" y="178669"/>
              <a:ext cx="263341" cy="395013"/>
              <a:chOff x="5284519" y="1508166"/>
              <a:chExt cx="213756" cy="427512"/>
            </a:xfrm>
          </p:grpSpPr>
          <p:cxnSp>
            <p:nvCxnSpPr>
              <p:cNvPr id="50" name="直接连接符 49"/>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5" name="组合 16"/>
            <p:cNvGrpSpPr/>
            <p:nvPr/>
          </p:nvGrpSpPr>
          <p:grpSpPr>
            <a:xfrm flipV="1">
              <a:off x="533400" y="667544"/>
              <a:ext cx="7544594" cy="76200"/>
              <a:chOff x="254044" y="-1008856"/>
              <a:chExt cx="7290550" cy="156708"/>
            </a:xfrm>
          </p:grpSpPr>
          <p:sp>
            <p:nvSpPr>
              <p:cNvPr id="46" name="矩形 45"/>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 xmlns:p14="http://schemas.microsoft.com/office/powerpoint/2010/main" val="334045182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Scale>
                                      <p:cBhvr>
                                        <p:cTn id="7"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9"/>
                                        </p:tgtEl>
                                        <p:attrNameLst>
                                          <p:attrName>ppt_x</p:attrName>
                                          <p:attrName>ppt_y</p:attrName>
                                        </p:attrNameLst>
                                      </p:cBhvr>
                                    </p:animMotion>
                                    <p:animEffect transition="in" filter="fade">
                                      <p:cBhvr>
                                        <p:cTn id="9" dur="500"/>
                                        <p:tgtEl>
                                          <p:spTgt spid="29"/>
                                        </p:tgtEl>
                                      </p:cBhvr>
                                    </p:animEffect>
                                  </p:childTnLst>
                                </p:cTn>
                              </p:par>
                              <p:par>
                                <p:cTn id="10" presetID="52" presetClass="entr" presetSubtype="0" fill="hold" nodeType="withEffect">
                                  <p:stCondLst>
                                    <p:cond delay="500"/>
                                  </p:stCondLst>
                                  <p:childTnLst>
                                    <p:set>
                                      <p:cBhvr>
                                        <p:cTn id="11" dur="1" fill="hold">
                                          <p:stCondLst>
                                            <p:cond delay="0"/>
                                          </p:stCondLst>
                                        </p:cTn>
                                        <p:tgtEl>
                                          <p:spTgt spid="33"/>
                                        </p:tgtEl>
                                        <p:attrNameLst>
                                          <p:attrName>style.visibility</p:attrName>
                                        </p:attrNameLst>
                                      </p:cBhvr>
                                      <p:to>
                                        <p:strVal val="visible"/>
                                      </p:to>
                                    </p:set>
                                    <p:animScale>
                                      <p:cBhvr>
                                        <p:cTn id="12"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3"/>
                                        </p:tgtEl>
                                        <p:attrNameLst>
                                          <p:attrName>ppt_x</p:attrName>
                                          <p:attrName>ppt_y</p:attrName>
                                        </p:attrNameLst>
                                      </p:cBhvr>
                                    </p:animMotion>
                                    <p:animEffect transition="in" filter="fade">
                                      <p:cBhvr>
                                        <p:cTn id="14" dur="500"/>
                                        <p:tgtEl>
                                          <p:spTgt spid="3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1000" fill="hold"/>
                                        <p:tgtEl>
                                          <p:spTgt spid="15"/>
                                        </p:tgtEl>
                                        <p:attrNameLst>
                                          <p:attrName>ppt_x</p:attrName>
                                        </p:attrNameLst>
                                      </p:cBhvr>
                                      <p:tavLst>
                                        <p:tav tm="0">
                                          <p:val>
                                            <p:strVal val="0-#ppt_w/2"/>
                                          </p:val>
                                        </p:tav>
                                        <p:tav tm="100000">
                                          <p:val>
                                            <p:strVal val="#ppt_x"/>
                                          </p:val>
                                        </p:tav>
                                      </p:tavLst>
                                    </p:anim>
                                    <p:anim calcmode="lin" valueType="num">
                                      <p:cBhvr additive="base">
                                        <p:cTn id="19" dur="10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1+#ppt_w/2"/>
                                          </p:val>
                                        </p:tav>
                                        <p:tav tm="100000">
                                          <p:val>
                                            <p:strVal val="#ppt_x"/>
                                          </p:val>
                                        </p:tav>
                                      </p:tavLst>
                                    </p:anim>
                                    <p:anim calcmode="lin" valueType="num">
                                      <p:cBhvr additive="base">
                                        <p:cTn id="23" dur="1000" fill="hold"/>
                                        <p:tgtEl>
                                          <p:spTgt spid="16"/>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p:nvSpPr>
        <p:spPr>
          <a:xfrm>
            <a:off x="991394" y="1266488"/>
            <a:ext cx="7086600" cy="2677656"/>
          </a:xfrm>
          <a:prstGeom prst="rect">
            <a:avLst/>
          </a:prstGeom>
          <a:noFill/>
        </p:spPr>
        <p:txBody>
          <a:bodyPr wrap="square" rtlCol="0">
            <a:spAutoFit/>
          </a:bodyPr>
          <a:lstStyle/>
          <a:p>
            <a:pPr algn="just">
              <a:lnSpc>
                <a:spcPct val="150000"/>
              </a:lnSpc>
            </a:pPr>
            <a:r>
              <a:rPr lang="en-US" altLang="zh-CN" sz="2800" dirty="0" smtClean="0">
                <a:solidFill>
                  <a:srgbClr val="FF0000"/>
                </a:solidFill>
                <a:latin typeface="+mn-ea"/>
                <a:ea typeface="+mn-ea"/>
              </a:rPr>
              <a:t>    </a:t>
            </a:r>
            <a:r>
              <a:rPr lang="zh-CN" altLang="zh-CN" sz="2800" dirty="0" smtClean="0">
                <a:solidFill>
                  <a:srgbClr val="FF0000"/>
                </a:solidFill>
                <a:latin typeface="+mn-ea"/>
                <a:ea typeface="+mn-ea"/>
              </a:rPr>
              <a:t>一方面，</a:t>
            </a:r>
            <a:r>
              <a:rPr lang="zh-CN" altLang="zh-CN" sz="2800" dirty="0" smtClean="0">
                <a:latin typeface="+mn-ea"/>
                <a:ea typeface="+mn-ea"/>
              </a:rPr>
              <a:t>批评是解决缺点和错误的外部条件，自我批评是解决缺点和错误的内部根据，内因起决定作用，外因是必要的条件，外部的批评要通过内部的自我批评而起作用；</a:t>
            </a:r>
            <a:endParaRPr lang="en-US" altLang="zh-CN" sz="2800" b="0" dirty="0" smtClean="0">
              <a:latin typeface="+mn-ea"/>
              <a:ea typeface="+mn-ea"/>
            </a:endParaRPr>
          </a:p>
        </p:txBody>
      </p:sp>
      <p:grpSp>
        <p:nvGrpSpPr>
          <p:cNvPr id="44" name="组合 43"/>
          <p:cNvGrpSpPr/>
          <p:nvPr/>
        </p:nvGrpSpPr>
        <p:grpSpPr>
          <a:xfrm>
            <a:off x="533400" y="144332"/>
            <a:ext cx="8612188" cy="599412"/>
            <a:chOff x="533400" y="144332"/>
            <a:chExt cx="8612188" cy="599412"/>
          </a:xfrm>
        </p:grpSpPr>
        <p:sp>
          <p:nvSpPr>
            <p:cNvPr id="45"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46" name="组合 10"/>
            <p:cNvGrpSpPr/>
            <p:nvPr/>
          </p:nvGrpSpPr>
          <p:grpSpPr>
            <a:xfrm>
              <a:off x="575653" y="178669"/>
              <a:ext cx="263341" cy="395013"/>
              <a:chOff x="5284519" y="1508166"/>
              <a:chExt cx="213756" cy="427512"/>
            </a:xfrm>
          </p:grpSpPr>
          <p:cxnSp>
            <p:nvCxnSpPr>
              <p:cNvPr id="53" name="直接连接符 52"/>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47" name="直接连接符 46"/>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8" name="组合 16"/>
            <p:cNvGrpSpPr/>
            <p:nvPr/>
          </p:nvGrpSpPr>
          <p:grpSpPr>
            <a:xfrm flipV="1">
              <a:off x="533400" y="667544"/>
              <a:ext cx="7544594" cy="76200"/>
              <a:chOff x="254044" y="-1008856"/>
              <a:chExt cx="7290550" cy="156708"/>
            </a:xfrm>
          </p:grpSpPr>
          <p:sp>
            <p:nvSpPr>
              <p:cNvPr id="49" name="矩形 48"/>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矩形 19"/>
          <p:cNvSpPr>
            <a:spLocks noChangeArrowheads="1"/>
          </p:cNvSpPr>
          <p:nvPr/>
        </p:nvSpPr>
        <p:spPr bwMode="auto">
          <a:xfrm>
            <a:off x="3745588" y="4325144"/>
            <a:ext cx="5400000" cy="28575"/>
          </a:xfrm>
          <a:prstGeom prst="rect">
            <a:avLst/>
          </a:prstGeom>
          <a:solidFill>
            <a:schemeClr val="accent1">
              <a:lumMod val="75000"/>
              <a:lumOff val="25000"/>
            </a:schemeClr>
          </a:solidFill>
          <a:ln w="9525" algn="ctr">
            <a:noFill/>
            <a:round/>
            <a:headEnd/>
            <a:tailEnd/>
          </a:ln>
        </p:spPr>
        <p:txBody>
          <a:bodyPr/>
          <a:lstStyle/>
          <a:p>
            <a:endParaRPr lang="zh-CN" altLang="en-US"/>
          </a:p>
        </p:txBody>
      </p:sp>
      <p:sp>
        <p:nvSpPr>
          <p:cNvPr id="16" name="矩形 21"/>
          <p:cNvSpPr>
            <a:spLocks noChangeArrowheads="1"/>
          </p:cNvSpPr>
          <p:nvPr/>
        </p:nvSpPr>
        <p:spPr bwMode="auto">
          <a:xfrm>
            <a:off x="8535194" y="1962944"/>
            <a:ext cx="28575" cy="2880000"/>
          </a:xfrm>
          <a:prstGeom prst="rect">
            <a:avLst/>
          </a:prstGeom>
          <a:solidFill>
            <a:schemeClr val="accent1">
              <a:lumMod val="75000"/>
              <a:lumOff val="25000"/>
            </a:schemeClr>
          </a:solidFill>
          <a:ln w="9525" algn="ctr">
            <a:noFill/>
            <a:round/>
            <a:headEnd/>
            <a:tailEnd/>
          </a:ln>
        </p:spPr>
        <p:txBody>
          <a:bodyPr/>
          <a:lstStyle/>
          <a:p>
            <a:endParaRPr lang="zh-CN" altLang="en-US"/>
          </a:p>
        </p:txBody>
      </p:sp>
    </p:spTree>
    <p:extLst>
      <p:ext uri="{BB962C8B-B14F-4D97-AF65-F5344CB8AC3E}">
        <p14:creationId xmlns="" xmlns:p14="http://schemas.microsoft.com/office/powerpoint/2010/main" val="334045182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10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1000"/>
                                        <p:tgtEl>
                                          <p:spTgt spid="16"/>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8" name="Freeform 42"/>
          <p:cNvSpPr>
            <a:spLocks/>
          </p:cNvSpPr>
          <p:nvPr/>
        </p:nvSpPr>
        <p:spPr bwMode="auto">
          <a:xfrm>
            <a:off x="762794" y="1048544"/>
            <a:ext cx="3962400" cy="2514600"/>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 xmlns:a14="http://schemas.microsoft.com/office/drawing/2010/main">
                <a:solidFill>
                  <a:srgbClr val="FFFFFF"/>
                </a:solidFill>
              </a14:hiddenFill>
            </a:ext>
          </a:extLst>
        </p:spPr>
        <p:txBody>
          <a:bodyPr lIns="68562" tIns="34281" rIns="68562" bIns="34281"/>
          <a:lstStyle/>
          <a:p>
            <a:endParaRPr lang="zh-CN" altLang="en-US"/>
          </a:p>
        </p:txBody>
      </p:sp>
      <p:sp>
        <p:nvSpPr>
          <p:cNvPr id="55" name="矩形 32"/>
          <p:cNvSpPr>
            <a:spLocks noChangeArrowheads="1"/>
          </p:cNvSpPr>
          <p:nvPr/>
        </p:nvSpPr>
        <p:spPr bwMode="auto">
          <a:xfrm>
            <a:off x="1190" y="3410745"/>
            <a:ext cx="9144398" cy="1295400"/>
          </a:xfrm>
          <a:prstGeom prst="rect">
            <a:avLst/>
          </a:prstGeom>
          <a:solidFill>
            <a:srgbClr val="00B0F0"/>
          </a:solidFill>
          <a:ln>
            <a:noFill/>
          </a:ln>
        </p:spPr>
        <p:txBody>
          <a:bodyPr lIns="68562" tIns="34281" rIns="68562" bIns="34281"/>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6" name="TextBox 15"/>
          <p:cNvSpPr txBox="1"/>
          <p:nvPr/>
        </p:nvSpPr>
        <p:spPr>
          <a:xfrm>
            <a:off x="1143794" y="3639344"/>
            <a:ext cx="6934200" cy="954107"/>
          </a:xfrm>
          <a:prstGeom prst="rect">
            <a:avLst/>
          </a:prstGeom>
          <a:noFill/>
        </p:spPr>
        <p:txBody>
          <a:bodyPr wrap="square" rtlCol="0">
            <a:spAutoFit/>
          </a:bodyPr>
          <a:lstStyle/>
          <a:p>
            <a:pPr algn="l"/>
            <a:r>
              <a:rPr lang="zh-CN" altLang="zh-CN" sz="2800" dirty="0" smtClean="0">
                <a:solidFill>
                  <a:schemeClr val="bg1"/>
                </a:solidFill>
              </a:rPr>
              <a:t>批评与自我批评两者</a:t>
            </a:r>
            <a:r>
              <a:rPr lang="zh-CN" altLang="zh-CN" sz="2800" dirty="0" smtClean="0">
                <a:solidFill>
                  <a:srgbClr val="FF0000"/>
                </a:solidFill>
              </a:rPr>
              <a:t>缺一不可</a:t>
            </a:r>
            <a:r>
              <a:rPr lang="zh-CN" altLang="zh-CN" sz="2800" dirty="0" smtClean="0">
                <a:solidFill>
                  <a:schemeClr val="bg1"/>
                </a:solidFill>
              </a:rPr>
              <a:t>，我们既要强调开展批评，更要重视开展自我批评。</a:t>
            </a:r>
            <a:endParaRPr lang="zh-CN" altLang="en-US" sz="2800" dirty="0">
              <a:solidFill>
                <a:schemeClr val="bg1"/>
              </a:solidFill>
            </a:endParaRPr>
          </a:p>
        </p:txBody>
      </p:sp>
      <p:sp>
        <p:nvSpPr>
          <p:cNvPr id="56" name="TextBox 55"/>
          <p:cNvSpPr txBox="1"/>
          <p:nvPr/>
        </p:nvSpPr>
        <p:spPr>
          <a:xfrm>
            <a:off x="1753394" y="1277144"/>
            <a:ext cx="5410200" cy="1930337"/>
          </a:xfrm>
          <a:prstGeom prst="rect">
            <a:avLst/>
          </a:prstGeom>
          <a:noFill/>
        </p:spPr>
        <p:txBody>
          <a:bodyPr wrap="square" rtlCol="0">
            <a:spAutoFit/>
          </a:bodyPr>
          <a:lstStyle/>
          <a:p>
            <a:pPr algn="just">
              <a:lnSpc>
                <a:spcPct val="150000"/>
              </a:lnSpc>
            </a:pPr>
            <a:r>
              <a:rPr lang="en-US" altLang="zh-CN" sz="2800" b="0" dirty="0" smtClean="0">
                <a:solidFill>
                  <a:srgbClr val="FF0000"/>
                </a:solidFill>
                <a:latin typeface="+mn-ea"/>
                <a:ea typeface="+mn-ea"/>
              </a:rPr>
              <a:t> </a:t>
            </a:r>
            <a:r>
              <a:rPr lang="zh-CN" altLang="zh-CN" sz="2800" b="0" dirty="0" smtClean="0">
                <a:solidFill>
                  <a:srgbClr val="FF0000"/>
                </a:solidFill>
                <a:latin typeface="+mn-ea"/>
                <a:ea typeface="+mn-ea"/>
              </a:rPr>
              <a:t>另一方面，</a:t>
            </a:r>
            <a:r>
              <a:rPr lang="zh-CN" altLang="zh-CN" sz="2800" dirty="0" smtClean="0">
                <a:latin typeface="+mn-ea"/>
                <a:ea typeface="+mn-ea"/>
              </a:rPr>
              <a:t>内因和外因互动得越好，矛盾转化就越顺利，缺点和错误就越容易得到解决。</a:t>
            </a:r>
            <a:endParaRPr lang="zh-CN" altLang="en-US" sz="2800" b="0" dirty="0">
              <a:latin typeface="+mn-ea"/>
              <a:ea typeface="+mn-ea"/>
            </a:endParaRPr>
          </a:p>
        </p:txBody>
      </p:sp>
      <p:grpSp>
        <p:nvGrpSpPr>
          <p:cNvPr id="33" name="组合 32"/>
          <p:cNvGrpSpPr/>
          <p:nvPr/>
        </p:nvGrpSpPr>
        <p:grpSpPr>
          <a:xfrm>
            <a:off x="533400" y="144332"/>
            <a:ext cx="8612188" cy="599412"/>
            <a:chOff x="533400" y="144332"/>
            <a:chExt cx="8612188" cy="599412"/>
          </a:xfrm>
        </p:grpSpPr>
        <p:sp>
          <p:nvSpPr>
            <p:cNvPr id="34"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35" name="组合 10"/>
            <p:cNvGrpSpPr/>
            <p:nvPr/>
          </p:nvGrpSpPr>
          <p:grpSpPr>
            <a:xfrm>
              <a:off x="575653" y="178669"/>
              <a:ext cx="263341" cy="395013"/>
              <a:chOff x="5284519" y="1508166"/>
              <a:chExt cx="213756" cy="427512"/>
            </a:xfrm>
          </p:grpSpPr>
          <p:cxnSp>
            <p:nvCxnSpPr>
              <p:cNvPr id="49" name="直接连接符 4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4" name="组合 16"/>
            <p:cNvGrpSpPr/>
            <p:nvPr/>
          </p:nvGrpSpPr>
          <p:grpSpPr>
            <a:xfrm flipV="1">
              <a:off x="533400" y="667544"/>
              <a:ext cx="7544594" cy="76200"/>
              <a:chOff x="254044" y="-1008856"/>
              <a:chExt cx="7290550" cy="156708"/>
            </a:xfrm>
          </p:grpSpPr>
          <p:sp>
            <p:nvSpPr>
              <p:cNvPr id="45" name="矩形 4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 xmlns:p14="http://schemas.microsoft.com/office/powerpoint/2010/main" val="334045182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dissolve">
                                      <p:cBhvr>
                                        <p:cTn id="15" dur="1000"/>
                                        <p:tgtEl>
                                          <p:spTgt spid="5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5" grpId="0" animBg="1" autoUpdateAnimBg="0"/>
      <p:bldP spid="16"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组合 32"/>
          <p:cNvGrpSpPr/>
          <p:nvPr/>
        </p:nvGrpSpPr>
        <p:grpSpPr>
          <a:xfrm>
            <a:off x="533400" y="144332"/>
            <a:ext cx="8612188" cy="599412"/>
            <a:chOff x="533400" y="144332"/>
            <a:chExt cx="8612188" cy="599412"/>
          </a:xfrm>
        </p:grpSpPr>
        <p:sp>
          <p:nvSpPr>
            <p:cNvPr id="34"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3" name="组合 10"/>
            <p:cNvGrpSpPr/>
            <p:nvPr/>
          </p:nvGrpSpPr>
          <p:grpSpPr>
            <a:xfrm>
              <a:off x="575653" y="178669"/>
              <a:ext cx="263341" cy="395013"/>
              <a:chOff x="5284519" y="1508166"/>
              <a:chExt cx="213756" cy="427512"/>
            </a:xfrm>
          </p:grpSpPr>
          <p:cxnSp>
            <p:nvCxnSpPr>
              <p:cNvPr id="49" name="直接连接符 4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4" name="组合 16"/>
            <p:cNvGrpSpPr/>
            <p:nvPr/>
          </p:nvGrpSpPr>
          <p:grpSpPr>
            <a:xfrm flipV="1">
              <a:off x="533400" y="667544"/>
              <a:ext cx="7544594" cy="76200"/>
              <a:chOff x="254044" y="-1008856"/>
              <a:chExt cx="7290550" cy="156708"/>
            </a:xfrm>
          </p:grpSpPr>
          <p:sp>
            <p:nvSpPr>
              <p:cNvPr id="45" name="矩形 44"/>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1" name="Shape 12537"/>
          <p:cNvSpPr/>
          <p:nvPr/>
        </p:nvSpPr>
        <p:spPr>
          <a:xfrm flipH="1" flipV="1">
            <a:off x="4989319" y="2191544"/>
            <a:ext cx="2783875" cy="2783879"/>
          </a:xfrm>
          <a:custGeom>
            <a:avLst/>
            <a:gdLst/>
            <a:ahLst/>
            <a:cxnLst>
              <a:cxn ang="0">
                <a:pos x="wd2" y="hd2"/>
              </a:cxn>
              <a:cxn ang="5400000">
                <a:pos x="wd2" y="hd2"/>
              </a:cxn>
              <a:cxn ang="10800000">
                <a:pos x="wd2" y="hd2"/>
              </a:cxn>
              <a:cxn ang="16200000">
                <a:pos x="wd2" y="hd2"/>
              </a:cxn>
            </a:cxnLst>
            <a:rect l="0" t="0" r="r" b="b"/>
            <a:pathLst>
              <a:path w="19652" h="19524" extrusionOk="0">
                <a:moveTo>
                  <a:pt x="16570" y="16861"/>
                </a:moveTo>
                <a:lnTo>
                  <a:pt x="16570" y="16861"/>
                </a:lnTo>
                <a:cubicBezTo>
                  <a:pt x="12623" y="20562"/>
                  <a:pt x="6405" y="20384"/>
                  <a:pt x="2680" y="16463"/>
                </a:cubicBezTo>
                <a:cubicBezTo>
                  <a:pt x="-1045" y="12542"/>
                  <a:pt x="-865" y="6363"/>
                  <a:pt x="3081" y="2663"/>
                </a:cubicBezTo>
                <a:cubicBezTo>
                  <a:pt x="7027" y="-1038"/>
                  <a:pt x="13246" y="-860"/>
                  <a:pt x="16971" y="3061"/>
                </a:cubicBezTo>
                <a:cubicBezTo>
                  <a:pt x="20443" y="6716"/>
                  <a:pt x="20555" y="12392"/>
                  <a:pt x="17230" y="16179"/>
                </a:cubicBezTo>
                <a:lnTo>
                  <a:pt x="14677" y="13967"/>
                </a:lnTo>
                <a:lnTo>
                  <a:pt x="14677" y="13967"/>
                </a:lnTo>
                <a:cubicBezTo>
                  <a:pt x="17015" y="11305"/>
                  <a:pt x="16737" y="7264"/>
                  <a:pt x="14058" y="4942"/>
                </a:cubicBezTo>
                <a:cubicBezTo>
                  <a:pt x="11378" y="2619"/>
                  <a:pt x="7311" y="2895"/>
                  <a:pt x="4974" y="5557"/>
                </a:cubicBezTo>
                <a:cubicBezTo>
                  <a:pt x="2636" y="8219"/>
                  <a:pt x="2914" y="12260"/>
                  <a:pt x="5593" y="14582"/>
                </a:cubicBezTo>
                <a:cubicBezTo>
                  <a:pt x="8091" y="16747"/>
                  <a:pt x="11834" y="16674"/>
                  <a:pt x="14245" y="14414"/>
                </a:cubicBezTo>
                <a:close/>
              </a:path>
            </a:pathLst>
          </a:custGeom>
          <a:solidFill>
            <a:schemeClr val="bg2">
              <a:lumMod val="90000"/>
            </a:schemeClr>
          </a:solidFill>
          <a:ln w="12700">
            <a:miter lim="400000"/>
          </a:ln>
        </p:spPr>
        <p:txBody>
          <a:bodyPr lIns="0" tIns="0" rIns="0" bIns="0" anchor="ctr"/>
          <a:lstStyle/>
          <a:p>
            <a:pPr lvl="0" algn="ctr"/>
            <a:endParaRPr>
              <a:cs typeface="+mn-ea"/>
              <a:sym typeface="+mn-lt"/>
            </a:endParaRPr>
          </a:p>
        </p:txBody>
      </p:sp>
      <p:sp>
        <p:nvSpPr>
          <p:cNvPr id="22" name="Shape 12538"/>
          <p:cNvSpPr/>
          <p:nvPr/>
        </p:nvSpPr>
        <p:spPr>
          <a:xfrm flipV="1">
            <a:off x="838994" y="2227065"/>
            <a:ext cx="2783875" cy="2783879"/>
          </a:xfrm>
          <a:custGeom>
            <a:avLst/>
            <a:gdLst/>
            <a:ahLst/>
            <a:cxnLst>
              <a:cxn ang="0">
                <a:pos x="wd2" y="hd2"/>
              </a:cxn>
              <a:cxn ang="5400000">
                <a:pos x="wd2" y="hd2"/>
              </a:cxn>
              <a:cxn ang="10800000">
                <a:pos x="wd2" y="hd2"/>
              </a:cxn>
              <a:cxn ang="16200000">
                <a:pos x="wd2" y="hd2"/>
              </a:cxn>
            </a:cxnLst>
            <a:rect l="0" t="0" r="r" b="b"/>
            <a:pathLst>
              <a:path w="19652" h="19524" extrusionOk="0">
                <a:moveTo>
                  <a:pt x="16570" y="16861"/>
                </a:moveTo>
                <a:lnTo>
                  <a:pt x="16570" y="16861"/>
                </a:lnTo>
                <a:cubicBezTo>
                  <a:pt x="12623" y="20562"/>
                  <a:pt x="6405" y="20384"/>
                  <a:pt x="2680" y="16463"/>
                </a:cubicBezTo>
                <a:cubicBezTo>
                  <a:pt x="-1045" y="12542"/>
                  <a:pt x="-865" y="6363"/>
                  <a:pt x="3081" y="2663"/>
                </a:cubicBezTo>
                <a:cubicBezTo>
                  <a:pt x="7027" y="-1038"/>
                  <a:pt x="13246" y="-860"/>
                  <a:pt x="16971" y="3061"/>
                </a:cubicBezTo>
                <a:cubicBezTo>
                  <a:pt x="20443" y="6716"/>
                  <a:pt x="20555" y="12392"/>
                  <a:pt x="17230" y="16179"/>
                </a:cubicBezTo>
                <a:lnTo>
                  <a:pt x="14677" y="13967"/>
                </a:lnTo>
                <a:lnTo>
                  <a:pt x="14677" y="13967"/>
                </a:lnTo>
                <a:cubicBezTo>
                  <a:pt x="17015" y="11305"/>
                  <a:pt x="16737" y="7264"/>
                  <a:pt x="14058" y="4942"/>
                </a:cubicBezTo>
                <a:cubicBezTo>
                  <a:pt x="11378" y="2619"/>
                  <a:pt x="7311" y="2895"/>
                  <a:pt x="4974" y="5557"/>
                </a:cubicBezTo>
                <a:cubicBezTo>
                  <a:pt x="2636" y="8219"/>
                  <a:pt x="2914" y="12260"/>
                  <a:pt x="5593" y="14582"/>
                </a:cubicBezTo>
                <a:cubicBezTo>
                  <a:pt x="8091" y="16747"/>
                  <a:pt x="11834" y="16674"/>
                  <a:pt x="14245" y="14414"/>
                </a:cubicBezTo>
                <a:close/>
              </a:path>
            </a:pathLst>
          </a:custGeom>
          <a:solidFill>
            <a:schemeClr val="accent1">
              <a:lumMod val="10000"/>
              <a:lumOff val="90000"/>
            </a:schemeClr>
          </a:solidFill>
          <a:ln w="12700">
            <a:miter lim="400000"/>
          </a:ln>
        </p:spPr>
        <p:txBody>
          <a:bodyPr lIns="0" tIns="0" rIns="0" bIns="0" anchor="ctr"/>
          <a:lstStyle/>
          <a:p>
            <a:pPr lvl="0" algn="ctr"/>
            <a:endParaRPr>
              <a:cs typeface="+mn-ea"/>
              <a:sym typeface="+mn-lt"/>
            </a:endParaRPr>
          </a:p>
        </p:txBody>
      </p:sp>
      <p:sp>
        <p:nvSpPr>
          <p:cNvPr id="23" name="Shape 12541"/>
          <p:cNvSpPr/>
          <p:nvPr/>
        </p:nvSpPr>
        <p:spPr>
          <a:xfrm>
            <a:off x="2896394" y="1353344"/>
            <a:ext cx="2783885" cy="2317697"/>
          </a:xfrm>
          <a:custGeom>
            <a:avLst/>
            <a:gdLst/>
            <a:ahLst/>
            <a:cxnLst>
              <a:cxn ang="0">
                <a:pos x="wd2" y="hd2"/>
              </a:cxn>
              <a:cxn ang="5400000">
                <a:pos x="wd2" y="hd2"/>
              </a:cxn>
              <a:cxn ang="10800000">
                <a:pos x="wd2" y="hd2"/>
              </a:cxn>
              <a:cxn ang="16200000">
                <a:pos x="wd2" y="hd2"/>
              </a:cxn>
            </a:cxnLst>
            <a:rect l="0" t="0" r="r" b="b"/>
            <a:pathLst>
              <a:path w="19645" h="20215" extrusionOk="0">
                <a:moveTo>
                  <a:pt x="2487" y="20215"/>
                </a:moveTo>
                <a:lnTo>
                  <a:pt x="2487" y="20215"/>
                </a:lnTo>
                <a:cubicBezTo>
                  <a:pt x="-1121" y="15208"/>
                  <a:pt x="-762" y="7534"/>
                  <a:pt x="3289" y="3074"/>
                </a:cubicBezTo>
                <a:cubicBezTo>
                  <a:pt x="7341" y="-1385"/>
                  <a:pt x="13550" y="-941"/>
                  <a:pt x="17158" y="4066"/>
                </a:cubicBezTo>
                <a:cubicBezTo>
                  <a:pt x="20429" y="8606"/>
                  <a:pt x="20479" y="15436"/>
                  <a:pt x="17275" y="20048"/>
                </a:cubicBezTo>
                <a:lnTo>
                  <a:pt x="14454" y="17055"/>
                </a:lnTo>
                <a:lnTo>
                  <a:pt x="14454" y="17055"/>
                </a:lnTo>
                <a:cubicBezTo>
                  <a:pt x="16650" y="13893"/>
                  <a:pt x="16357" y="9130"/>
                  <a:pt x="13798" y="6416"/>
                </a:cubicBezTo>
                <a:cubicBezTo>
                  <a:pt x="11240" y="3701"/>
                  <a:pt x="7386" y="4064"/>
                  <a:pt x="5190" y="7226"/>
                </a:cubicBezTo>
                <a:cubicBezTo>
                  <a:pt x="3199" y="10093"/>
                  <a:pt x="3231" y="14337"/>
                  <a:pt x="5264" y="17159"/>
                </a:cubicBezTo>
                <a:close/>
              </a:path>
            </a:pathLst>
          </a:custGeom>
          <a:solidFill>
            <a:schemeClr val="accent2">
              <a:lumMod val="40000"/>
              <a:lumOff val="60000"/>
            </a:schemeClr>
          </a:solidFill>
          <a:ln w="25400">
            <a:solidFill>
              <a:srgbClr val="F2F2F2"/>
            </a:solidFill>
            <a:round/>
          </a:ln>
        </p:spPr>
        <p:txBody>
          <a:bodyPr lIns="0" tIns="0" rIns="0" bIns="0" anchor="ctr"/>
          <a:lstStyle/>
          <a:p>
            <a:pPr lvl="0" algn="ctr"/>
            <a:endParaRPr>
              <a:cs typeface="+mn-ea"/>
              <a:sym typeface="+mn-lt"/>
            </a:endParaRPr>
          </a:p>
        </p:txBody>
      </p:sp>
      <p:sp>
        <p:nvSpPr>
          <p:cNvPr id="56" name="TextBox 55"/>
          <p:cNvSpPr txBox="1"/>
          <p:nvPr/>
        </p:nvSpPr>
        <p:spPr>
          <a:xfrm>
            <a:off x="1448594" y="3029744"/>
            <a:ext cx="1676400" cy="1384995"/>
          </a:xfrm>
          <a:prstGeom prst="rect">
            <a:avLst/>
          </a:prstGeom>
          <a:noFill/>
        </p:spPr>
        <p:txBody>
          <a:bodyPr wrap="square" rtlCol="0">
            <a:spAutoFit/>
          </a:bodyPr>
          <a:lstStyle/>
          <a:p>
            <a:pPr algn="just">
              <a:lnSpc>
                <a:spcPct val="150000"/>
              </a:lnSpc>
            </a:pPr>
            <a:r>
              <a:rPr lang="zh-CN" altLang="zh-CN" sz="2800" dirty="0" smtClean="0">
                <a:latin typeface="宋体" pitchFamily="2" charset="-122"/>
                <a:ea typeface="宋体" pitchFamily="2" charset="-122"/>
              </a:rPr>
              <a:t>批评和自我批评</a:t>
            </a:r>
            <a:endParaRPr lang="zh-CN" altLang="en-US" sz="2800" b="0" dirty="0">
              <a:latin typeface="宋体" pitchFamily="2" charset="-122"/>
              <a:ea typeface="宋体" pitchFamily="2" charset="-122"/>
            </a:endParaRPr>
          </a:p>
        </p:txBody>
      </p:sp>
      <p:sp>
        <p:nvSpPr>
          <p:cNvPr id="18" name="TextBox 17"/>
          <p:cNvSpPr txBox="1"/>
          <p:nvPr/>
        </p:nvSpPr>
        <p:spPr>
          <a:xfrm>
            <a:off x="3658394" y="1949549"/>
            <a:ext cx="1295400" cy="1384995"/>
          </a:xfrm>
          <a:prstGeom prst="rect">
            <a:avLst/>
          </a:prstGeom>
          <a:noFill/>
        </p:spPr>
        <p:txBody>
          <a:bodyPr wrap="square" rtlCol="0">
            <a:spAutoFit/>
          </a:bodyPr>
          <a:lstStyle/>
          <a:p>
            <a:pPr algn="just">
              <a:lnSpc>
                <a:spcPct val="150000"/>
              </a:lnSpc>
            </a:pPr>
            <a:r>
              <a:rPr lang="zh-CN" altLang="zh-CN" sz="2800" dirty="0" smtClean="0">
                <a:latin typeface="宋体" pitchFamily="2" charset="-122"/>
                <a:ea typeface="宋体" pitchFamily="2" charset="-122"/>
              </a:rPr>
              <a:t>理论联系实际</a:t>
            </a:r>
            <a:endParaRPr lang="zh-CN" altLang="en-US" sz="2800" b="0" dirty="0">
              <a:latin typeface="宋体" pitchFamily="2" charset="-122"/>
              <a:ea typeface="宋体" pitchFamily="2" charset="-122"/>
            </a:endParaRPr>
          </a:p>
        </p:txBody>
      </p:sp>
      <p:sp>
        <p:nvSpPr>
          <p:cNvPr id="19" name="TextBox 18"/>
          <p:cNvSpPr txBox="1"/>
          <p:nvPr/>
        </p:nvSpPr>
        <p:spPr>
          <a:xfrm>
            <a:off x="5791994" y="2863949"/>
            <a:ext cx="1295400" cy="1384995"/>
          </a:xfrm>
          <a:prstGeom prst="rect">
            <a:avLst/>
          </a:prstGeom>
          <a:noFill/>
        </p:spPr>
        <p:txBody>
          <a:bodyPr wrap="square" rtlCol="0">
            <a:spAutoFit/>
          </a:bodyPr>
          <a:lstStyle/>
          <a:p>
            <a:pPr algn="just">
              <a:lnSpc>
                <a:spcPct val="150000"/>
              </a:lnSpc>
            </a:pPr>
            <a:r>
              <a:rPr lang="zh-CN" altLang="zh-CN" sz="2800" dirty="0" smtClean="0">
                <a:latin typeface="宋体" pitchFamily="2" charset="-122"/>
                <a:ea typeface="宋体" pitchFamily="2" charset="-122"/>
              </a:rPr>
              <a:t>密切联系群众</a:t>
            </a:r>
            <a:endParaRPr lang="zh-CN" altLang="en-US" sz="2800" b="0" dirty="0">
              <a:latin typeface="宋体" pitchFamily="2" charset="-122"/>
              <a:ea typeface="宋体" pitchFamily="2" charset="-122"/>
            </a:endParaRPr>
          </a:p>
        </p:txBody>
      </p:sp>
      <p:sp>
        <p:nvSpPr>
          <p:cNvPr id="20" name="TextBox 19"/>
          <p:cNvSpPr txBox="1"/>
          <p:nvPr/>
        </p:nvSpPr>
        <p:spPr>
          <a:xfrm>
            <a:off x="991394" y="667544"/>
            <a:ext cx="5029200" cy="637675"/>
          </a:xfrm>
          <a:prstGeom prst="rect">
            <a:avLst/>
          </a:prstGeom>
          <a:noFill/>
        </p:spPr>
        <p:txBody>
          <a:bodyPr wrap="square" rtlCol="0">
            <a:spAutoFit/>
          </a:bodyPr>
          <a:lstStyle/>
          <a:p>
            <a:pPr algn="just">
              <a:lnSpc>
                <a:spcPct val="150000"/>
              </a:lnSpc>
            </a:pPr>
            <a:r>
              <a:rPr lang="zh-CN" altLang="en-US" sz="2800" dirty="0" smtClean="0">
                <a:latin typeface="+mn-ea"/>
                <a:ea typeface="+mn-ea"/>
              </a:rPr>
              <a:t>中国共产党的特有政治优势</a:t>
            </a:r>
            <a:endParaRPr lang="zh-CN" altLang="en-US" sz="2800" dirty="0">
              <a:latin typeface="+mn-ea"/>
              <a:ea typeface="+mn-ea"/>
            </a:endParaRPr>
          </a:p>
        </p:txBody>
      </p:sp>
    </p:spTree>
    <p:extLst>
      <p:ext uri="{BB962C8B-B14F-4D97-AF65-F5344CB8AC3E}">
        <p14:creationId xmlns="" xmlns:p14="http://schemas.microsoft.com/office/powerpoint/2010/main" val="334045182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1000"/>
                                        <p:tgtEl>
                                          <p:spTgt spid="2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000"/>
                                        <p:tgtEl>
                                          <p:spTgt spid="23"/>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1000"/>
                                        <p:tgtEl>
                                          <p:spTgt spid="21"/>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1000"/>
                                        <p:tgtEl>
                                          <p:spTgt spid="56"/>
                                        </p:tgtEl>
                                      </p:cBhvr>
                                    </p:animEffect>
                                  </p:childTnLst>
                                </p:cTn>
                              </p:par>
                            </p:childTnLst>
                          </p:cTn>
                        </p:par>
                        <p:par>
                          <p:cTn id="28" fill="hold">
                            <p:stCondLst>
                              <p:cond delay="5500"/>
                            </p:stCondLst>
                            <p:childTnLst>
                              <p:par>
                                <p:cTn id="29" presetID="9"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1000"/>
                                        <p:tgtEl>
                                          <p:spTgt spid="18"/>
                                        </p:tgtEl>
                                      </p:cBhvr>
                                    </p:animEffect>
                                  </p:childTnLst>
                                </p:cTn>
                              </p:par>
                            </p:childTnLst>
                          </p:cTn>
                        </p:par>
                        <p:par>
                          <p:cTn id="32" fill="hold">
                            <p:stCondLst>
                              <p:cond delay="6500"/>
                            </p:stCondLst>
                            <p:childTnLst>
                              <p:par>
                                <p:cTn id="33" presetID="9"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ssolv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5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4" name="组合 63"/>
          <p:cNvGrpSpPr/>
          <p:nvPr/>
        </p:nvGrpSpPr>
        <p:grpSpPr>
          <a:xfrm>
            <a:off x="6096794" y="2303080"/>
            <a:ext cx="3229554" cy="2842008"/>
            <a:chOff x="4501198" y="1236280"/>
            <a:chExt cx="4441827" cy="3908808"/>
          </a:xfrm>
        </p:grpSpPr>
        <p:sp>
          <p:nvSpPr>
            <p:cNvPr id="59" name="Shape 13688"/>
            <p:cNvSpPr/>
            <p:nvPr/>
          </p:nvSpPr>
          <p:spPr>
            <a:xfrm>
              <a:off x="6172994" y="3090865"/>
              <a:ext cx="1103255" cy="2054223"/>
            </a:xfrm>
            <a:custGeom>
              <a:avLst/>
              <a:gdLst/>
              <a:ahLst/>
              <a:cxnLst>
                <a:cxn ang="0">
                  <a:pos x="wd2" y="hd2"/>
                </a:cxn>
                <a:cxn ang="5400000">
                  <a:pos x="wd2" y="hd2"/>
                </a:cxn>
                <a:cxn ang="10800000">
                  <a:pos x="wd2" y="hd2"/>
                </a:cxn>
                <a:cxn ang="16200000">
                  <a:pos x="wd2" y="hd2"/>
                </a:cxn>
              </a:cxnLst>
              <a:rect l="0" t="0" r="r" b="b"/>
              <a:pathLst>
                <a:path w="20749" h="21227" extrusionOk="0">
                  <a:moveTo>
                    <a:pt x="17185" y="21227"/>
                  </a:moveTo>
                  <a:cubicBezTo>
                    <a:pt x="17185" y="21227"/>
                    <a:pt x="13893" y="13718"/>
                    <a:pt x="15887" y="9168"/>
                  </a:cubicBezTo>
                  <a:cubicBezTo>
                    <a:pt x="17882" y="4617"/>
                    <a:pt x="21038" y="3662"/>
                    <a:pt x="20727" y="2968"/>
                  </a:cubicBezTo>
                  <a:cubicBezTo>
                    <a:pt x="20416" y="2274"/>
                    <a:pt x="18820" y="2600"/>
                    <a:pt x="18310" y="3242"/>
                  </a:cubicBezTo>
                  <a:cubicBezTo>
                    <a:pt x="17799" y="3884"/>
                    <a:pt x="15711" y="5268"/>
                    <a:pt x="13791" y="5044"/>
                  </a:cubicBezTo>
                  <a:cubicBezTo>
                    <a:pt x="11872" y="4821"/>
                    <a:pt x="11356" y="492"/>
                    <a:pt x="9952" y="60"/>
                  </a:cubicBezTo>
                  <a:cubicBezTo>
                    <a:pt x="8548" y="-373"/>
                    <a:pt x="9036" y="1628"/>
                    <a:pt x="9581" y="3362"/>
                  </a:cubicBezTo>
                  <a:cubicBezTo>
                    <a:pt x="10125" y="5097"/>
                    <a:pt x="7438" y="4131"/>
                    <a:pt x="5761" y="2051"/>
                  </a:cubicBezTo>
                  <a:cubicBezTo>
                    <a:pt x="4084" y="-29"/>
                    <a:pt x="3104" y="580"/>
                    <a:pt x="2919" y="875"/>
                  </a:cubicBezTo>
                  <a:cubicBezTo>
                    <a:pt x="2733" y="1169"/>
                    <a:pt x="6604" y="4880"/>
                    <a:pt x="6318" y="5058"/>
                  </a:cubicBezTo>
                  <a:cubicBezTo>
                    <a:pt x="6032" y="5236"/>
                    <a:pt x="1183" y="2158"/>
                    <a:pt x="712" y="2247"/>
                  </a:cubicBezTo>
                  <a:cubicBezTo>
                    <a:pt x="241" y="2335"/>
                    <a:pt x="-562" y="2578"/>
                    <a:pt x="596" y="3547"/>
                  </a:cubicBezTo>
                  <a:cubicBezTo>
                    <a:pt x="1755" y="4516"/>
                    <a:pt x="5391" y="6146"/>
                    <a:pt x="5160" y="6418"/>
                  </a:cubicBezTo>
                  <a:cubicBezTo>
                    <a:pt x="4928" y="6690"/>
                    <a:pt x="1920" y="5207"/>
                    <a:pt x="823" y="5173"/>
                  </a:cubicBezTo>
                  <a:cubicBezTo>
                    <a:pt x="-274" y="5138"/>
                    <a:pt x="171" y="5987"/>
                    <a:pt x="2138" y="6761"/>
                  </a:cubicBezTo>
                  <a:cubicBezTo>
                    <a:pt x="4105" y="7535"/>
                    <a:pt x="8921" y="8380"/>
                    <a:pt x="9075" y="11304"/>
                  </a:cubicBezTo>
                  <a:cubicBezTo>
                    <a:pt x="9229" y="14229"/>
                    <a:pt x="8166" y="19548"/>
                    <a:pt x="8166" y="19548"/>
                  </a:cubicBezTo>
                </a:path>
              </a:pathLst>
            </a:custGeom>
            <a:solidFill>
              <a:srgbClr val="0282D0"/>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60" name="Shape 13689"/>
            <p:cNvSpPr/>
            <p:nvPr/>
          </p:nvSpPr>
          <p:spPr>
            <a:xfrm>
              <a:off x="6728037" y="1236280"/>
              <a:ext cx="1028799" cy="2016167"/>
            </a:xfrm>
            <a:custGeom>
              <a:avLst/>
              <a:gdLst/>
              <a:ahLst/>
              <a:cxnLst>
                <a:cxn ang="0">
                  <a:pos x="wd2" y="hd2"/>
                </a:cxn>
                <a:cxn ang="5400000">
                  <a:pos x="wd2" y="hd2"/>
                </a:cxn>
                <a:cxn ang="10800000">
                  <a:pos x="wd2" y="hd2"/>
                </a:cxn>
                <a:cxn ang="16200000">
                  <a:pos x="wd2" y="hd2"/>
                </a:cxn>
              </a:cxnLst>
              <a:rect l="0" t="0" r="r" b="b"/>
              <a:pathLst>
                <a:path w="10417" h="21600" extrusionOk="0">
                  <a:moveTo>
                    <a:pt x="1943" y="21482"/>
                  </a:moveTo>
                  <a:cubicBezTo>
                    <a:pt x="1943" y="21482"/>
                    <a:pt x="-4699" y="11144"/>
                    <a:pt x="6578" y="0"/>
                  </a:cubicBezTo>
                  <a:cubicBezTo>
                    <a:pt x="6578" y="0"/>
                    <a:pt x="16901" y="12862"/>
                    <a:pt x="3691" y="21600"/>
                  </a:cubicBezTo>
                  <a:cubicBezTo>
                    <a:pt x="3691" y="21600"/>
                    <a:pt x="4004" y="13307"/>
                    <a:pt x="5486" y="9928"/>
                  </a:cubicBezTo>
                  <a:cubicBezTo>
                    <a:pt x="5486" y="9928"/>
                    <a:pt x="1515" y="17278"/>
                    <a:pt x="1943" y="21482"/>
                  </a:cubicBezTo>
                  <a:close/>
                </a:path>
              </a:pathLst>
            </a:custGeom>
            <a:solidFill>
              <a:schemeClr val="tx2">
                <a:lumMod val="40000"/>
                <a:lumOff val="60000"/>
              </a:schemeClr>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61" name="Shape 13690"/>
            <p:cNvSpPr/>
            <p:nvPr/>
          </p:nvSpPr>
          <p:spPr>
            <a:xfrm>
              <a:off x="7364272" y="2751555"/>
              <a:ext cx="1578753" cy="863869"/>
            </a:xfrm>
            <a:custGeom>
              <a:avLst/>
              <a:gdLst/>
              <a:ahLst/>
              <a:cxnLst>
                <a:cxn ang="0">
                  <a:pos x="wd2" y="hd2"/>
                </a:cxn>
                <a:cxn ang="5400000">
                  <a:pos x="wd2" y="hd2"/>
                </a:cxn>
                <a:cxn ang="10800000">
                  <a:pos x="wd2" y="hd2"/>
                </a:cxn>
                <a:cxn ang="16200000">
                  <a:pos x="wd2" y="hd2"/>
                </a:cxn>
              </a:cxnLst>
              <a:rect l="0" t="0" r="r" b="b"/>
              <a:pathLst>
                <a:path w="21600" h="12056" extrusionOk="0">
                  <a:moveTo>
                    <a:pt x="0" y="8145"/>
                  </a:moveTo>
                  <a:cubicBezTo>
                    <a:pt x="0" y="8145"/>
                    <a:pt x="5511" y="-3705"/>
                    <a:pt x="21600" y="1181"/>
                  </a:cubicBezTo>
                  <a:cubicBezTo>
                    <a:pt x="21600" y="1181"/>
                    <a:pt x="15876" y="17895"/>
                    <a:pt x="857" y="9880"/>
                  </a:cubicBezTo>
                  <a:cubicBezTo>
                    <a:pt x="857" y="9880"/>
                    <a:pt x="8385" y="5781"/>
                    <a:pt x="12196" y="5406"/>
                  </a:cubicBezTo>
                  <a:cubicBezTo>
                    <a:pt x="12196" y="5406"/>
                    <a:pt x="3489" y="5505"/>
                    <a:pt x="0" y="8145"/>
                  </a:cubicBezTo>
                  <a:close/>
                </a:path>
              </a:pathLst>
            </a:custGeom>
            <a:solidFill>
              <a:schemeClr val="accent1">
                <a:lumMod val="50000"/>
                <a:lumOff val="50000"/>
              </a:schemeClr>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62" name="Shape 13691"/>
            <p:cNvSpPr/>
            <p:nvPr/>
          </p:nvSpPr>
          <p:spPr>
            <a:xfrm>
              <a:off x="4501198" y="2684763"/>
              <a:ext cx="1640516" cy="830841"/>
            </a:xfrm>
            <a:custGeom>
              <a:avLst/>
              <a:gdLst/>
              <a:ahLst/>
              <a:cxnLst>
                <a:cxn ang="0">
                  <a:pos x="wd2" y="hd2"/>
                </a:cxn>
                <a:cxn ang="5400000">
                  <a:pos x="wd2" y="hd2"/>
                </a:cxn>
                <a:cxn ang="10800000">
                  <a:pos x="wd2" y="hd2"/>
                </a:cxn>
                <a:cxn ang="16200000">
                  <a:pos x="wd2" y="hd2"/>
                </a:cxn>
              </a:cxnLst>
              <a:rect l="0" t="0" r="r" b="b"/>
              <a:pathLst>
                <a:path w="21600" h="10357" extrusionOk="0">
                  <a:moveTo>
                    <a:pt x="21511" y="8303"/>
                  </a:moveTo>
                  <a:cubicBezTo>
                    <a:pt x="21511" y="8303"/>
                    <a:pt x="11306" y="15090"/>
                    <a:pt x="0" y="3992"/>
                  </a:cubicBezTo>
                  <a:cubicBezTo>
                    <a:pt x="0" y="3992"/>
                    <a:pt x="12663" y="-6510"/>
                    <a:pt x="21600" y="6555"/>
                  </a:cubicBezTo>
                  <a:cubicBezTo>
                    <a:pt x="21600" y="6555"/>
                    <a:pt x="13320" y="6366"/>
                    <a:pt x="9924" y="4935"/>
                  </a:cubicBezTo>
                  <a:cubicBezTo>
                    <a:pt x="9924" y="4935"/>
                    <a:pt x="17324" y="8793"/>
                    <a:pt x="21511" y="8303"/>
                  </a:cubicBezTo>
                  <a:close/>
                </a:path>
              </a:pathLst>
            </a:custGeom>
            <a:solidFill>
              <a:schemeClr val="accent5">
                <a:lumMod val="85000"/>
              </a:schemeClr>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63" name="Shape 13692"/>
            <p:cNvSpPr/>
            <p:nvPr/>
          </p:nvSpPr>
          <p:spPr>
            <a:xfrm>
              <a:off x="5529988" y="1391110"/>
              <a:ext cx="1040676" cy="1707354"/>
            </a:xfrm>
            <a:custGeom>
              <a:avLst/>
              <a:gdLst/>
              <a:ahLst/>
              <a:cxnLst>
                <a:cxn ang="0">
                  <a:pos x="wd2" y="hd2"/>
                </a:cxn>
                <a:cxn ang="5400000">
                  <a:pos x="wd2" y="hd2"/>
                </a:cxn>
                <a:cxn ang="10800000">
                  <a:pos x="wd2" y="hd2"/>
                </a:cxn>
                <a:cxn ang="16200000">
                  <a:pos x="wd2" y="hd2"/>
                </a:cxn>
              </a:cxnLst>
              <a:rect l="0" t="0" r="r" b="b"/>
              <a:pathLst>
                <a:path w="13730" h="21600" extrusionOk="0">
                  <a:moveTo>
                    <a:pt x="10561" y="21600"/>
                  </a:moveTo>
                  <a:cubicBezTo>
                    <a:pt x="10561" y="21600"/>
                    <a:pt x="-2683" y="17268"/>
                    <a:pt x="491" y="0"/>
                  </a:cubicBezTo>
                  <a:cubicBezTo>
                    <a:pt x="491" y="0"/>
                    <a:pt x="18917" y="3983"/>
                    <a:pt x="12293" y="20507"/>
                  </a:cubicBezTo>
                  <a:cubicBezTo>
                    <a:pt x="12293" y="20507"/>
                    <a:pt x="7012" y="13175"/>
                    <a:pt x="6139" y="9264"/>
                  </a:cubicBezTo>
                  <a:cubicBezTo>
                    <a:pt x="6139" y="9265"/>
                    <a:pt x="7330" y="18288"/>
                    <a:pt x="10561" y="21600"/>
                  </a:cubicBezTo>
                  <a:close/>
                </a:path>
              </a:pathLst>
            </a:custGeom>
            <a:solidFill>
              <a:schemeClr val="accent2">
                <a:lumMod val="40000"/>
                <a:lumOff val="60000"/>
              </a:schemeClr>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grpSp>
      <p:sp>
        <p:nvSpPr>
          <p:cNvPr id="86" name="TextBox 47"/>
          <p:cNvSpPr txBox="1">
            <a:spLocks noChangeArrowheads="1"/>
          </p:cNvSpPr>
          <p:nvPr/>
        </p:nvSpPr>
        <p:spPr bwMode="auto">
          <a:xfrm>
            <a:off x="915194" y="1505744"/>
            <a:ext cx="5486400" cy="2553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l" eaLnBrk="1" hangingPunct="1">
              <a:lnSpc>
                <a:spcPct val="150000"/>
              </a:lnSpc>
              <a:spcBef>
                <a:spcPct val="0"/>
              </a:spcBef>
              <a:buFontTx/>
              <a:buNone/>
            </a:pPr>
            <a:r>
              <a:rPr lang="en-US" altLang="zh-CN" sz="2800" dirty="0" smtClean="0">
                <a:latin typeface="+mn-ea"/>
                <a:ea typeface="+mn-ea"/>
              </a:rPr>
              <a:t>    </a:t>
            </a:r>
            <a:r>
              <a:rPr lang="zh-CN" altLang="zh-CN" sz="2800" dirty="0" smtClean="0">
                <a:latin typeface="+mn-ea"/>
                <a:ea typeface="+mn-ea"/>
              </a:rPr>
              <a:t>正视自己，总结自己，请别人剖析自己，警醒自己，经常开展</a:t>
            </a:r>
            <a:r>
              <a:rPr lang="zh-CN" altLang="zh-CN" sz="2800" dirty="0" smtClean="0">
                <a:solidFill>
                  <a:srgbClr val="FF0000"/>
                </a:solidFill>
                <a:latin typeface="+mn-ea"/>
                <a:ea typeface="+mn-ea"/>
              </a:rPr>
              <a:t>批评</a:t>
            </a:r>
            <a:r>
              <a:rPr lang="zh-CN" altLang="zh-CN" sz="2800" dirty="0" smtClean="0">
                <a:latin typeface="+mn-ea"/>
                <a:ea typeface="+mn-ea"/>
              </a:rPr>
              <a:t>与</a:t>
            </a:r>
            <a:r>
              <a:rPr lang="zh-CN" altLang="zh-CN" sz="2800" dirty="0" smtClean="0">
                <a:solidFill>
                  <a:srgbClr val="FF0000"/>
                </a:solidFill>
                <a:latin typeface="+mn-ea"/>
                <a:ea typeface="+mn-ea"/>
              </a:rPr>
              <a:t>自我批评</a:t>
            </a:r>
            <a:r>
              <a:rPr lang="zh-CN" altLang="zh-CN" sz="2800" dirty="0" smtClean="0">
                <a:latin typeface="+mn-ea"/>
                <a:ea typeface="+mn-ea"/>
              </a:rPr>
              <a:t>，才能在工作、生活中少走弯路，做到事半功倍。</a:t>
            </a:r>
            <a:endParaRPr lang="zh-CN" altLang="en-US" sz="2800" b="0" dirty="0">
              <a:solidFill>
                <a:schemeClr val="accent3">
                  <a:lumMod val="75000"/>
                </a:schemeClr>
              </a:solidFill>
              <a:latin typeface="+mn-ea"/>
              <a:ea typeface="+mn-ea"/>
            </a:endParaRPr>
          </a:p>
        </p:txBody>
      </p:sp>
      <p:grpSp>
        <p:nvGrpSpPr>
          <p:cNvPr id="33" name="组合 32"/>
          <p:cNvGrpSpPr/>
          <p:nvPr/>
        </p:nvGrpSpPr>
        <p:grpSpPr>
          <a:xfrm>
            <a:off x="533400" y="144332"/>
            <a:ext cx="8612188" cy="599412"/>
            <a:chOff x="533400" y="144332"/>
            <a:chExt cx="8612188" cy="599412"/>
          </a:xfrm>
        </p:grpSpPr>
        <p:sp>
          <p:nvSpPr>
            <p:cNvPr id="34" name="矩形 3"/>
            <p:cNvSpPr>
              <a:spLocks noChangeArrowheads="1"/>
            </p:cNvSpPr>
            <p:nvPr/>
          </p:nvSpPr>
          <p:spPr bwMode="auto">
            <a:xfrm>
              <a:off x="1067594" y="144332"/>
              <a:ext cx="4977627"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800" dirty="0" smtClean="0"/>
                <a:t>一、什么是批评与自我批评？</a:t>
              </a:r>
              <a:endParaRPr lang="zh-CN" altLang="zh-CN" sz="2800" dirty="0"/>
            </a:p>
          </p:txBody>
        </p:sp>
        <p:grpSp>
          <p:nvGrpSpPr>
            <p:cNvPr id="35" name="组合 10"/>
            <p:cNvGrpSpPr/>
            <p:nvPr/>
          </p:nvGrpSpPr>
          <p:grpSpPr>
            <a:xfrm>
              <a:off x="575653" y="178669"/>
              <a:ext cx="263341" cy="395013"/>
              <a:chOff x="5284519" y="1508166"/>
              <a:chExt cx="213756" cy="427512"/>
            </a:xfrm>
          </p:grpSpPr>
          <p:cxnSp>
            <p:nvCxnSpPr>
              <p:cNvPr id="54" name="直接连接符 53"/>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p:nvPr/>
          </p:nvCxnSpPr>
          <p:spPr>
            <a:xfrm>
              <a:off x="1081790" y="667544"/>
              <a:ext cx="8063798"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37" name="组合 16"/>
            <p:cNvGrpSpPr/>
            <p:nvPr/>
          </p:nvGrpSpPr>
          <p:grpSpPr>
            <a:xfrm flipV="1">
              <a:off x="533400" y="667544"/>
              <a:ext cx="7544594" cy="76200"/>
              <a:chOff x="254044" y="-1008856"/>
              <a:chExt cx="7290550" cy="156708"/>
            </a:xfrm>
          </p:grpSpPr>
          <p:sp>
            <p:nvSpPr>
              <p:cNvPr id="38" name="矩形 37"/>
              <p:cNvSpPr/>
              <p:nvPr/>
            </p:nvSpPr>
            <p:spPr>
              <a:xfrm>
                <a:off x="5715794" y="-1008856"/>
                <a:ext cx="1828800" cy="15670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058194" y="-1008856"/>
                <a:ext cx="1828800" cy="15670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86994" y="-1008856"/>
                <a:ext cx="1828800" cy="156708"/>
              </a:xfrm>
              <a:prstGeom prst="rect">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 xmlns:p14="http://schemas.microsoft.com/office/powerpoint/2010/main" val="4237405333"/>
      </p:ext>
    </p:extLst>
  </p:cSld>
  <p:clrMapOvr>
    <a:masterClrMapping/>
  </p:clrMapOvr>
  <p:transition spd="slow" advClick="0"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up)">
                                      <p:cBhvr>
                                        <p:cTn id="11" dur="500"/>
                                        <p:tgtEl>
                                          <p:spTgt spid="8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linds(horizontal)">
                                      <p:cBhvr>
                                        <p:cTn id="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9866</TotalTime>
  <Words>9138</Words>
  <Application>Microsoft Office PowerPoint</Application>
  <PresentationFormat>自定义</PresentationFormat>
  <Paragraphs>237</Paragraphs>
  <Slides>42</Slides>
  <Notes>42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Arial</vt:lpstr>
      <vt:lpstr>宋体</vt:lpstr>
      <vt:lpstr>Palatino Linotype</vt:lpstr>
      <vt:lpstr>黑体</vt:lpstr>
      <vt:lpstr>Impact</vt:lpstr>
      <vt:lpstr>叶根友刀锋黑草</vt:lpstr>
      <vt:lpstr>Times New Roman</vt:lpstr>
      <vt:lpstr>Calibri</vt:lpstr>
      <vt:lpstr>微软雅黑</vt:lpstr>
      <vt:lpstr>Roboto condensed</vt:lpstr>
      <vt:lpstr>Courier New</vt:lpstr>
      <vt:lpstr>幼圆</vt:lpstr>
      <vt:lpstr>Century Gothic</vt:lpstr>
      <vt:lpstr>主管人员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dc:title>
  <dc:creator>Sung Ha, Park</dc:creator>
  <cp:lastModifiedBy>Administrator</cp:lastModifiedBy>
  <cp:revision>952</cp:revision>
  <dcterms:created xsi:type="dcterms:W3CDTF">2004-08-26T06:30:40Z</dcterms:created>
  <dcterms:modified xsi:type="dcterms:W3CDTF">2016-08-22T00:19:01Z</dcterms:modified>
</cp:coreProperties>
</file>